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7" r:id="rId2"/>
    <p:sldId id="258" r:id="rId3"/>
    <p:sldId id="265" r:id="rId4"/>
    <p:sldId id="268" r:id="rId5"/>
    <p:sldId id="266" r:id="rId6"/>
    <p:sldId id="267" r:id="rId7"/>
  </p:sldIdLst>
  <p:sldSz cx="12192000" cy="6858000"/>
  <p:notesSz cx="6858000" cy="9144000"/>
  <p:embeddedFontLst>
    <p:embeddedFont>
      <p:font typeface="맑은 고딕" panose="020B0503020000020004" pitchFamily="50" charset="-127"/>
      <p:regular r:id="rId8"/>
      <p:bold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7CEA"/>
    <a:srgbClr val="A5D5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02" autoAdjust="0"/>
    <p:restoredTop sz="94660"/>
  </p:normalViewPr>
  <p:slideViewPr>
    <p:cSldViewPr snapToGrid="0">
      <p:cViewPr varScale="1">
        <p:scale>
          <a:sx n="82" d="100"/>
          <a:sy n="82" d="100"/>
        </p:scale>
        <p:origin x="68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axo\&#48148;&#53461;%20&#54868;&#47732;\4&#54617;&#45380;\1&#54617;&#44592;\&#52897;&#49828;&#53668;&#46356;&#51088;&#51064;%20-%20&#48149;&#51008;&#52268;%20&#44368;&#49688;&#45784;\&#50573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Sheet2!$D$3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Sheet2!$C$4:$C$19</c:f>
              <c:strCache>
                <c:ptCount val="16"/>
                <c:pt idx="0">
                  <c:v>주제선택 및 제안서 작성</c:v>
                </c:pt>
                <c:pt idx="1">
                  <c:v>프로토타입 설계</c:v>
                </c:pt>
                <c:pt idx="2">
                  <c:v>메인화면(프)</c:v>
                </c:pt>
                <c:pt idx="3">
                  <c:v>물품정보 입력 페이지(프)</c:v>
                </c:pt>
                <c:pt idx="4">
                  <c:v>견적서/업체 리스트 페이지(프)</c:v>
                </c:pt>
                <c:pt idx="5">
                  <c:v>업체 정보 페이지(프)</c:v>
                </c:pt>
                <c:pt idx="6">
                  <c:v>견적서 모델링(백)</c:v>
                </c:pt>
                <c:pt idx="7">
                  <c:v>견적서(CR) 데이터 저장(백)</c:v>
                </c:pt>
                <c:pt idx="8">
                  <c:v>프론트-백 연동(프)</c:v>
                </c:pt>
                <c:pt idx="9">
                  <c:v>업체 API 활용 데이터(백)</c:v>
                </c:pt>
                <c:pt idx="10">
                  <c:v>로그인/회원가입페이지(프)</c:v>
                </c:pt>
                <c:pt idx="11">
                  <c:v>로그인/회원가입 데이터(백)</c:v>
                </c:pt>
                <c:pt idx="12">
                  <c:v>사용자용 마이페이지(프&amp;백)</c:v>
                </c:pt>
                <c:pt idx="13">
                  <c:v>업체용 마이페이지(프&amp;백)</c:v>
                </c:pt>
                <c:pt idx="14">
                  <c:v>최종 UI/기능 수정</c:v>
                </c:pt>
                <c:pt idx="15">
                  <c:v>최종보고서 작성 및 발표 준비</c:v>
                </c:pt>
              </c:strCache>
            </c:strRef>
          </c:cat>
          <c:val>
            <c:numRef>
              <c:f>Sheet2!$D$4:$D$19</c:f>
              <c:numCache>
                <c:formatCode>m/d/yyyy</c:formatCode>
                <c:ptCount val="16"/>
                <c:pt idx="0">
                  <c:v>45108</c:v>
                </c:pt>
                <c:pt idx="1">
                  <c:v>45118</c:v>
                </c:pt>
                <c:pt idx="2">
                  <c:v>45120</c:v>
                </c:pt>
                <c:pt idx="3">
                  <c:v>45124</c:v>
                </c:pt>
                <c:pt idx="4">
                  <c:v>45127</c:v>
                </c:pt>
                <c:pt idx="5">
                  <c:v>45130</c:v>
                </c:pt>
                <c:pt idx="6">
                  <c:v>45118</c:v>
                </c:pt>
                <c:pt idx="7">
                  <c:v>45121</c:v>
                </c:pt>
                <c:pt idx="8">
                  <c:v>45127</c:v>
                </c:pt>
                <c:pt idx="9">
                  <c:v>45132</c:v>
                </c:pt>
                <c:pt idx="10">
                  <c:v>45139</c:v>
                </c:pt>
                <c:pt idx="11">
                  <c:v>45139</c:v>
                </c:pt>
                <c:pt idx="12">
                  <c:v>45146</c:v>
                </c:pt>
                <c:pt idx="13">
                  <c:v>45146</c:v>
                </c:pt>
                <c:pt idx="14">
                  <c:v>45152</c:v>
                </c:pt>
                <c:pt idx="15">
                  <c:v>45153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33-4F3D-8600-B38583EBDDB5}"/>
            </c:ext>
          </c:extLst>
        </c:ser>
        <c:ser>
          <c:idx val="1"/>
          <c:order val="1"/>
          <c:tx>
            <c:strRef>
              <c:f>Sheet2!$E$3</c:f>
              <c:strCache>
                <c:ptCount val="1"/>
                <c:pt idx="0">
                  <c:v>작업일수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tx2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933-4F3D-8600-B38583EBDDB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933-4F3D-8600-B38583EBDDB5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933-4F3D-8600-B38583EBDDB5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0933-4F3D-8600-B38583EBDDB5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0933-4F3D-8600-B38583EBDDB5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0933-4F3D-8600-B38583EBDDB5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E-0933-4F3D-8600-B38583EBDDB5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0-0933-4F3D-8600-B38583EBDDB5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2-0933-4F3D-8600-B38583EBDDB5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1"/>
              </a:solidFill>
              <a:ln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0933-4F3D-8600-B38583EBDDB5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1"/>
              </a:solidFill>
              <a:ln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6-0933-4F3D-8600-B38583EBDDB5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1"/>
              </a:solidFill>
              <a:ln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8-0933-4F3D-8600-B38583EBDDB5}"/>
              </c:ext>
            </c:extLst>
          </c:dPt>
          <c:dPt>
            <c:idx val="12"/>
            <c:invertIfNegative val="0"/>
            <c:bubble3D val="0"/>
            <c:spPr>
              <a:solidFill>
                <a:schemeClr val="accent1"/>
              </a:solidFill>
              <a:ln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A-0933-4F3D-8600-B38583EBDDB5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1"/>
              </a:solidFill>
              <a:ln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C-0933-4F3D-8600-B38583EBDDB5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1"/>
              </a:solidFill>
              <a:ln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E-0933-4F3D-8600-B38583EBDDB5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1"/>
              </a:solidFill>
              <a:ln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0-0933-4F3D-8600-B38583EBDDB5}"/>
              </c:ext>
            </c:extLst>
          </c:dPt>
          <c:cat>
            <c:strRef>
              <c:f>Sheet2!$C$4:$C$19</c:f>
              <c:strCache>
                <c:ptCount val="16"/>
                <c:pt idx="0">
                  <c:v>주제선택 및 제안서 작성</c:v>
                </c:pt>
                <c:pt idx="1">
                  <c:v>프로토타입 설계</c:v>
                </c:pt>
                <c:pt idx="2">
                  <c:v>메인화면(프)</c:v>
                </c:pt>
                <c:pt idx="3">
                  <c:v>물품정보 입력 페이지(프)</c:v>
                </c:pt>
                <c:pt idx="4">
                  <c:v>견적서/업체 리스트 페이지(프)</c:v>
                </c:pt>
                <c:pt idx="5">
                  <c:v>업체 정보 페이지(프)</c:v>
                </c:pt>
                <c:pt idx="6">
                  <c:v>견적서 모델링(백)</c:v>
                </c:pt>
                <c:pt idx="7">
                  <c:v>견적서(CR) 데이터 저장(백)</c:v>
                </c:pt>
                <c:pt idx="8">
                  <c:v>프론트-백 연동(프)</c:v>
                </c:pt>
                <c:pt idx="9">
                  <c:v>업체 API 활용 데이터(백)</c:v>
                </c:pt>
                <c:pt idx="10">
                  <c:v>로그인/회원가입페이지(프)</c:v>
                </c:pt>
                <c:pt idx="11">
                  <c:v>로그인/회원가입 데이터(백)</c:v>
                </c:pt>
                <c:pt idx="12">
                  <c:v>사용자용 마이페이지(프&amp;백)</c:v>
                </c:pt>
                <c:pt idx="13">
                  <c:v>업체용 마이페이지(프&amp;백)</c:v>
                </c:pt>
                <c:pt idx="14">
                  <c:v>최종 UI/기능 수정</c:v>
                </c:pt>
                <c:pt idx="15">
                  <c:v>최종보고서 작성 및 발표 준비</c:v>
                </c:pt>
              </c:strCache>
            </c:strRef>
          </c:cat>
          <c:val>
            <c:numRef>
              <c:f>Sheet2!$E$4:$E$19</c:f>
              <c:numCache>
                <c:formatCode>General</c:formatCode>
                <c:ptCount val="16"/>
                <c:pt idx="0">
                  <c:v>7</c:v>
                </c:pt>
                <c:pt idx="1">
                  <c:v>2</c:v>
                </c:pt>
                <c:pt idx="2">
                  <c:v>4</c:v>
                </c:pt>
                <c:pt idx="3">
                  <c:v>5</c:v>
                </c:pt>
                <c:pt idx="4">
                  <c:v>3</c:v>
                </c:pt>
                <c:pt idx="5">
                  <c:v>3</c:v>
                </c:pt>
                <c:pt idx="6">
                  <c:v>3</c:v>
                </c:pt>
                <c:pt idx="7">
                  <c:v>8</c:v>
                </c:pt>
                <c:pt idx="8">
                  <c:v>7</c:v>
                </c:pt>
                <c:pt idx="9">
                  <c:v>4</c:v>
                </c:pt>
                <c:pt idx="10">
                  <c:v>7</c:v>
                </c:pt>
                <c:pt idx="11">
                  <c:v>7</c:v>
                </c:pt>
                <c:pt idx="12">
                  <c:v>5</c:v>
                </c:pt>
                <c:pt idx="13">
                  <c:v>5</c:v>
                </c:pt>
                <c:pt idx="14">
                  <c:v>4</c:v>
                </c:pt>
                <c:pt idx="1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1-0933-4F3D-8600-B38583EBDD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210975"/>
        <c:axId val="3212415"/>
      </c:barChart>
      <c:catAx>
        <c:axId val="3210975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212415"/>
        <c:crosses val="autoZero"/>
        <c:auto val="1"/>
        <c:lblAlgn val="ctr"/>
        <c:lblOffset val="100"/>
        <c:noMultiLvlLbl val="0"/>
      </c:catAx>
      <c:valAx>
        <c:axId val="3212415"/>
        <c:scaling>
          <c:orientation val="minMax"/>
          <c:max val="45155"/>
          <c:min val="45108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210975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>
          <a:solidFill>
            <a:sysClr val="windowText" lastClr="000000"/>
          </a:solidFill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892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648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7990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5487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39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77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738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451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596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999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175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2023-07-27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60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DD21BFB-6D0C-29AF-B348-87849CFDDEAA}"/>
              </a:ext>
            </a:extLst>
          </p:cNvPr>
          <p:cNvGrpSpPr/>
          <p:nvPr/>
        </p:nvGrpSpPr>
        <p:grpSpPr>
          <a:xfrm>
            <a:off x="3048790" y="2413065"/>
            <a:ext cx="6094420" cy="2031869"/>
            <a:chOff x="3282311" y="2177461"/>
            <a:chExt cx="6094420" cy="2031869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FFDF29D4-3909-43F6-A463-A4988C3439A2}"/>
                </a:ext>
              </a:extLst>
            </p:cNvPr>
            <p:cNvGrpSpPr/>
            <p:nvPr/>
          </p:nvGrpSpPr>
          <p:grpSpPr>
            <a:xfrm>
              <a:off x="7801078" y="2454339"/>
              <a:ext cx="1575653" cy="1754991"/>
              <a:chOff x="3997004" y="2399826"/>
              <a:chExt cx="1193860" cy="1135031"/>
            </a:xfrm>
          </p:grpSpPr>
          <p:sp>
            <p:nvSpPr>
              <p:cNvPr id="25" name="원호 24">
                <a:extLst>
                  <a:ext uri="{FF2B5EF4-FFF2-40B4-BE49-F238E27FC236}">
                    <a16:creationId xmlns:a16="http://schemas.microsoft.com/office/drawing/2014/main" id="{BB04C592-B5C6-460E-A799-5B709DEA10A5}"/>
                  </a:ext>
                </a:extLst>
              </p:cNvPr>
              <p:cNvSpPr/>
              <p:nvPr/>
            </p:nvSpPr>
            <p:spPr>
              <a:xfrm>
                <a:off x="4772935" y="2458455"/>
                <a:ext cx="358140" cy="358140"/>
              </a:xfrm>
              <a:prstGeom prst="arc">
                <a:avLst/>
              </a:prstGeom>
              <a:ln w="2540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BF71A5D1-9A3F-43AF-B511-88E218075F47}"/>
                  </a:ext>
                </a:extLst>
              </p:cNvPr>
              <p:cNvGrpSpPr/>
              <p:nvPr/>
            </p:nvGrpSpPr>
            <p:grpSpPr>
              <a:xfrm>
                <a:off x="3997004" y="2399826"/>
                <a:ext cx="1193860" cy="1135031"/>
                <a:chOff x="10662779" y="145846"/>
                <a:chExt cx="1317727" cy="1252793"/>
              </a:xfrm>
            </p:grpSpPr>
            <p:sp>
              <p:nvSpPr>
                <p:cNvPr id="27" name="원호 26">
                  <a:extLst>
                    <a:ext uri="{FF2B5EF4-FFF2-40B4-BE49-F238E27FC236}">
                      <a16:creationId xmlns:a16="http://schemas.microsoft.com/office/drawing/2014/main" id="{4808228D-F3C2-4F4F-9223-F18183E8FE09}"/>
                    </a:ext>
                  </a:extLst>
                </p:cNvPr>
                <p:cNvSpPr/>
                <p:nvPr/>
              </p:nvSpPr>
              <p:spPr>
                <a:xfrm>
                  <a:off x="11541143" y="145846"/>
                  <a:ext cx="439363" cy="439362"/>
                </a:xfrm>
                <a:prstGeom prst="arc">
                  <a:avLst/>
                </a:prstGeom>
                <a:ln w="2540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0155D082-69F0-465B-8BC7-00C5F94A0DB5}"/>
                    </a:ext>
                  </a:extLst>
                </p:cNvPr>
                <p:cNvCxnSpPr>
                  <a:cxnSpLocks/>
                  <a:stCxn id="27" idx="0"/>
                </p:cNvCxnSpPr>
                <p:nvPr/>
              </p:nvCxnSpPr>
              <p:spPr>
                <a:xfrm flipH="1">
                  <a:off x="10662779" y="145846"/>
                  <a:ext cx="1098045" cy="0"/>
                </a:xfrm>
                <a:prstGeom prst="line">
                  <a:avLst/>
                </a:prstGeom>
                <a:ln w="2540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직선 연결선 28">
                  <a:extLst>
                    <a:ext uri="{FF2B5EF4-FFF2-40B4-BE49-F238E27FC236}">
                      <a16:creationId xmlns:a16="http://schemas.microsoft.com/office/drawing/2014/main" id="{159DCBA4-1596-4953-A830-D35560343E15}"/>
                    </a:ext>
                  </a:extLst>
                </p:cNvPr>
                <p:cNvCxnSpPr>
                  <a:cxnSpLocks/>
                  <a:endCxn id="27" idx="2"/>
                </p:cNvCxnSpPr>
                <p:nvPr/>
              </p:nvCxnSpPr>
              <p:spPr>
                <a:xfrm flipV="1">
                  <a:off x="11980506" y="365527"/>
                  <a:ext cx="0" cy="1033112"/>
                </a:xfrm>
                <a:prstGeom prst="line">
                  <a:avLst/>
                </a:prstGeom>
                <a:ln w="2540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7A2EE8AE-E1FE-40CD-A8E5-4527AAE6F6AD}"/>
                </a:ext>
              </a:extLst>
            </p:cNvPr>
            <p:cNvSpPr/>
            <p:nvPr/>
          </p:nvSpPr>
          <p:spPr>
            <a:xfrm>
              <a:off x="3519962" y="2178741"/>
              <a:ext cx="4645010" cy="553756"/>
            </a:xfrm>
            <a:prstGeom prst="roundRect">
              <a:avLst>
                <a:gd name="adj" fmla="val 24359"/>
              </a:avLst>
            </a:prstGeom>
            <a:solidFill>
              <a:srgbClr val="127CEA"/>
            </a:solidFill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b="1" kern="0" dirty="0">
                  <a:solidFill>
                    <a:prstClr val="white"/>
                  </a:solidFill>
                </a:rPr>
                <a:t>산학 연계 프로젝트 </a:t>
              </a:r>
              <a:r>
                <a:rPr lang="en-US" altLang="ko-KR" b="1" kern="0" dirty="0">
                  <a:solidFill>
                    <a:prstClr val="white"/>
                  </a:solidFill>
                </a:rPr>
                <a:t>4</a:t>
              </a:r>
              <a:r>
                <a:rPr lang="ko-KR" altLang="en-US" b="1" kern="0" dirty="0">
                  <a:solidFill>
                    <a:prstClr val="white"/>
                  </a:solidFill>
                </a:rPr>
                <a:t>조 </a:t>
              </a:r>
              <a:r>
                <a:rPr lang="en-US" altLang="ko-KR" b="1" kern="0" dirty="0" err="1">
                  <a:solidFill>
                    <a:prstClr val="white"/>
                  </a:solidFill>
                </a:rPr>
                <a:t>HaPPPPy</a:t>
              </a:r>
              <a:endParaRPr lang="en-US" altLang="ko-KR" b="1" kern="0" dirty="0">
                <a:solidFill>
                  <a:prstClr val="white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2688544-4EB1-4D4D-B7A0-B620025C58AD}"/>
                </a:ext>
              </a:extLst>
            </p:cNvPr>
            <p:cNvSpPr txBox="1"/>
            <p:nvPr/>
          </p:nvSpPr>
          <p:spPr>
            <a:xfrm>
              <a:off x="3693313" y="2811167"/>
              <a:ext cx="5495730" cy="1323439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latinLnBrk="0">
                <a:defRPr/>
              </a:pPr>
              <a:r>
                <a:rPr lang="ko-KR" altLang="en-US" sz="4000" b="1" kern="0" dirty="0">
                  <a:solidFill>
                    <a:srgbClr val="127CEA"/>
                  </a:solidFill>
                </a:rPr>
                <a:t>글로벌 물류 </a:t>
              </a:r>
              <a:r>
                <a:rPr lang="en-US" altLang="ko-KR" sz="4000" b="1" kern="0" dirty="0">
                  <a:solidFill>
                    <a:srgbClr val="127CEA"/>
                  </a:solidFill>
                </a:rPr>
                <a:t>O2O </a:t>
              </a:r>
              <a:r>
                <a:rPr lang="ko-KR" altLang="en-US" sz="4000" b="1" kern="0" dirty="0">
                  <a:solidFill>
                    <a:srgbClr val="127CEA"/>
                  </a:solidFill>
                </a:rPr>
                <a:t>견적 </a:t>
              </a:r>
              <a:endParaRPr lang="en-US" altLang="ko-KR" sz="4000" b="1" kern="0" dirty="0">
                <a:solidFill>
                  <a:srgbClr val="127CEA"/>
                </a:solidFill>
              </a:endParaRPr>
            </a:p>
            <a:p>
              <a:pPr latinLnBrk="0">
                <a:defRPr/>
              </a:pPr>
              <a:r>
                <a:rPr lang="ko-KR" altLang="en-US" sz="4000" b="1" kern="0" dirty="0">
                  <a:solidFill>
                    <a:srgbClr val="127CEA"/>
                  </a:solidFill>
                </a:rPr>
                <a:t>웹 플랫폼 개발</a:t>
              </a:r>
              <a:r>
                <a:rPr lang="en-US" altLang="ko-KR" sz="4000" b="1" kern="0" dirty="0">
                  <a:solidFill>
                    <a:srgbClr val="127CEA"/>
                  </a:solidFill>
                </a:rPr>
                <a:t> </a:t>
              </a:r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4A7E237E-4696-4C70-A80C-0C43821DEE1C}"/>
                </a:ext>
              </a:extLst>
            </p:cNvPr>
            <p:cNvGrpSpPr/>
            <p:nvPr/>
          </p:nvGrpSpPr>
          <p:grpSpPr>
            <a:xfrm>
              <a:off x="3282311" y="2177461"/>
              <a:ext cx="588621" cy="553758"/>
              <a:chOff x="1149672" y="1865890"/>
              <a:chExt cx="514036" cy="514036"/>
            </a:xfrm>
          </p:grpSpPr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82C175A2-B3E9-4998-B0F2-D31C2C680A0A}"/>
                  </a:ext>
                </a:extLst>
              </p:cNvPr>
              <p:cNvSpPr/>
              <p:nvPr/>
            </p:nvSpPr>
            <p:spPr>
              <a:xfrm>
                <a:off x="1149672" y="1865890"/>
                <a:ext cx="514036" cy="514036"/>
              </a:xfrm>
              <a:prstGeom prst="ellipse">
                <a:avLst/>
              </a:prstGeom>
              <a:solidFill>
                <a:srgbClr val="A5D5E9"/>
              </a:solidFill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7DA1F5BB-A338-41AF-8B2A-3302B9B99C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49075" y="1966217"/>
                <a:ext cx="313381" cy="31338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983996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A2EE8AE-E1FE-40CD-A8E5-4527AAE6F6AD}"/>
              </a:ext>
            </a:extLst>
          </p:cNvPr>
          <p:cNvSpPr/>
          <p:nvPr/>
        </p:nvSpPr>
        <p:spPr>
          <a:xfrm>
            <a:off x="1040413" y="225001"/>
            <a:ext cx="3503595" cy="398060"/>
          </a:xfrm>
          <a:prstGeom prst="roundRect">
            <a:avLst>
              <a:gd name="adj" fmla="val 11061"/>
            </a:avLst>
          </a:prstGeom>
          <a:solidFill>
            <a:srgbClr val="127CEA"/>
          </a:solidFill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i="1" kern="0" dirty="0">
                <a:solidFill>
                  <a:prstClr val="white"/>
                </a:solidFill>
              </a:rPr>
              <a:t>프로젝트 요약</a:t>
            </a:r>
            <a:endParaRPr lang="en-US" altLang="ko-KR" b="1" i="1" kern="0" dirty="0">
              <a:solidFill>
                <a:prstClr val="white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FC505FBF-B1D2-449A-9CDC-71B0DC6EB2CD}"/>
              </a:ext>
            </a:extLst>
          </p:cNvPr>
          <p:cNvSpPr/>
          <p:nvPr/>
        </p:nvSpPr>
        <p:spPr>
          <a:xfrm>
            <a:off x="531298" y="225001"/>
            <a:ext cx="465580" cy="398060"/>
          </a:xfrm>
          <a:prstGeom prst="roundRect">
            <a:avLst>
              <a:gd name="adj" fmla="val 12678"/>
            </a:avLst>
          </a:prstGeom>
          <a:solidFill>
            <a:srgbClr val="A5D5E9"/>
          </a:solidFill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44546A">
                    <a:lumMod val="50000"/>
                  </a:srgbClr>
                </a:solidFill>
              </a:rPr>
              <a:t>01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E5946EF-20D4-439C-A822-B4156F32CBDE}"/>
              </a:ext>
            </a:extLst>
          </p:cNvPr>
          <p:cNvSpPr/>
          <p:nvPr/>
        </p:nvSpPr>
        <p:spPr>
          <a:xfrm>
            <a:off x="500181" y="1536972"/>
            <a:ext cx="6420767" cy="2035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/>
              <a:t>화주에게 </a:t>
            </a:r>
            <a:r>
              <a:rPr lang="en-US" altLang="ko-KR" sz="1600" b="1" dirty="0"/>
              <a:t>LCL </a:t>
            </a:r>
            <a:r>
              <a:rPr lang="ko-KR" altLang="en-US" sz="1600" b="1" dirty="0"/>
              <a:t>화물 </a:t>
            </a:r>
            <a:r>
              <a:rPr lang="ko-KR" altLang="en-US" sz="1600" b="1" dirty="0" err="1"/>
              <a:t>물류비</a:t>
            </a:r>
            <a:r>
              <a:rPr lang="ko-KR" altLang="en-US" sz="1600" b="1" dirty="0"/>
              <a:t> 견적을 제공해주는 웹 플랫폼</a:t>
            </a:r>
            <a:endParaRPr lang="en-US" altLang="ko-KR" sz="16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err="1"/>
              <a:t>프론트엔드</a:t>
            </a:r>
            <a:r>
              <a:rPr lang="ko-KR" altLang="en-US" sz="1400" b="1" dirty="0"/>
              <a:t> 개발</a:t>
            </a:r>
            <a:endParaRPr lang="en-US" altLang="ko-KR" sz="1400" b="1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   : </a:t>
            </a:r>
            <a:r>
              <a:rPr lang="ko-KR" altLang="en-US" sz="1400" dirty="0"/>
              <a:t>사용자 관점의 웹 기반 인터페이스 제공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b="1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err="1"/>
              <a:t>백엔드</a:t>
            </a:r>
            <a:r>
              <a:rPr lang="ko-KR" altLang="en-US" sz="1400" b="1" dirty="0"/>
              <a:t> 개발 </a:t>
            </a:r>
            <a:endParaRPr lang="en-US" altLang="ko-KR" sz="1400" b="1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   : REST API</a:t>
            </a:r>
            <a:r>
              <a:rPr lang="ko-KR" altLang="en-US" sz="1400" dirty="0"/>
              <a:t>제공</a:t>
            </a:r>
            <a:r>
              <a:rPr lang="en-US" altLang="ko-KR" sz="1400" dirty="0"/>
              <a:t>, </a:t>
            </a:r>
            <a:r>
              <a:rPr lang="ko-KR" altLang="en-US" sz="1400" dirty="0"/>
              <a:t>사용자 관리</a:t>
            </a:r>
            <a:r>
              <a:rPr lang="en-US" altLang="ko-KR" sz="1400" dirty="0"/>
              <a:t>, </a:t>
            </a:r>
            <a:r>
              <a:rPr lang="ko-KR" altLang="en-US" sz="1400" dirty="0"/>
              <a:t>견적정보를 관리할 관계형 데이터베이스 설계</a:t>
            </a:r>
            <a:endParaRPr lang="en-US" altLang="ko-KR" sz="1400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1FD33F9-287E-4D4F-BFEF-2F15307EB8B0}"/>
              </a:ext>
            </a:extLst>
          </p:cNvPr>
          <p:cNvGrpSpPr/>
          <p:nvPr/>
        </p:nvGrpSpPr>
        <p:grpSpPr>
          <a:xfrm>
            <a:off x="594354" y="4746832"/>
            <a:ext cx="514036" cy="514036"/>
            <a:chOff x="1149672" y="1865890"/>
            <a:chExt cx="514036" cy="514036"/>
          </a:xfrm>
        </p:grpSpPr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1FCF6463-32EE-48F9-BC5E-9AA7EBF005AC}"/>
                </a:ext>
              </a:extLst>
            </p:cNvPr>
            <p:cNvSpPr/>
            <p:nvPr/>
          </p:nvSpPr>
          <p:spPr>
            <a:xfrm>
              <a:off x="1149672" y="1865890"/>
              <a:ext cx="514036" cy="51403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127C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718B13F9-4870-413B-B558-C80D95B37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9075" y="1966217"/>
              <a:ext cx="313381" cy="313381"/>
            </a:xfrm>
            <a:prstGeom prst="rect">
              <a:avLst/>
            </a:prstGeom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CB7A266-EAA7-4182-A69D-4FC67628627D}"/>
              </a:ext>
            </a:extLst>
          </p:cNvPr>
          <p:cNvGrpSpPr/>
          <p:nvPr/>
        </p:nvGrpSpPr>
        <p:grpSpPr>
          <a:xfrm>
            <a:off x="594354" y="5559379"/>
            <a:ext cx="514036" cy="514036"/>
            <a:chOff x="2273696" y="1861816"/>
            <a:chExt cx="514036" cy="514036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5C6D94A0-12AA-4CA4-9124-6618B11502A1}"/>
                </a:ext>
              </a:extLst>
            </p:cNvPr>
            <p:cNvSpPr/>
            <p:nvPr/>
          </p:nvSpPr>
          <p:spPr>
            <a:xfrm>
              <a:off x="2273696" y="1861816"/>
              <a:ext cx="514036" cy="51403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127C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4952123F-E265-4FD6-ABB5-D9F227E97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8078" y="1970832"/>
              <a:ext cx="293550" cy="293550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8658D4C-4E8E-4294-881A-6E7014BD22A9}"/>
              </a:ext>
            </a:extLst>
          </p:cNvPr>
          <p:cNvGrpSpPr/>
          <p:nvPr/>
        </p:nvGrpSpPr>
        <p:grpSpPr>
          <a:xfrm>
            <a:off x="3396931" y="4746832"/>
            <a:ext cx="514036" cy="514036"/>
            <a:chOff x="3962036" y="1861816"/>
            <a:chExt cx="514036" cy="514036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CACC4C55-FC25-4B2C-BBBA-F73E492B7F0A}"/>
                </a:ext>
              </a:extLst>
            </p:cNvPr>
            <p:cNvSpPr/>
            <p:nvPr/>
          </p:nvSpPr>
          <p:spPr>
            <a:xfrm>
              <a:off x="3962036" y="1861816"/>
              <a:ext cx="514036" cy="51403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127C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D4B34592-8492-45DC-A843-70A0A7D49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2274" y="1983813"/>
              <a:ext cx="291711" cy="291711"/>
            </a:xfrm>
            <a:prstGeom prst="rect">
              <a:avLst/>
            </a:prstGeom>
          </p:spPr>
        </p:pic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9F187189-0578-404E-B76D-DE3373D1F89C}"/>
              </a:ext>
            </a:extLst>
          </p:cNvPr>
          <p:cNvGrpSpPr/>
          <p:nvPr/>
        </p:nvGrpSpPr>
        <p:grpSpPr>
          <a:xfrm>
            <a:off x="332203" y="229399"/>
            <a:ext cx="11656657" cy="6313741"/>
            <a:chOff x="332203" y="229399"/>
            <a:chExt cx="11656657" cy="6313741"/>
          </a:xfrm>
        </p:grpSpPr>
        <p:sp>
          <p:nvSpPr>
            <p:cNvPr id="88" name="원호 87">
              <a:extLst>
                <a:ext uri="{FF2B5EF4-FFF2-40B4-BE49-F238E27FC236}">
                  <a16:creationId xmlns:a16="http://schemas.microsoft.com/office/drawing/2014/main" id="{9AB62AEF-C5EF-42B1-B419-43461F65BDBE}"/>
                </a:ext>
              </a:extLst>
            </p:cNvPr>
            <p:cNvSpPr/>
            <p:nvPr/>
          </p:nvSpPr>
          <p:spPr>
            <a:xfrm>
              <a:off x="11570931" y="288028"/>
              <a:ext cx="358140" cy="358140"/>
            </a:xfrm>
            <a:prstGeom prst="arc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143E2C7-B73B-4900-9A90-CE63A39659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58001" y="288028"/>
              <a:ext cx="6192000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DA0BFC36-7D73-481F-B8DB-92ACC4A5BB83}"/>
                </a:ext>
              </a:extLst>
            </p:cNvPr>
            <p:cNvCxnSpPr>
              <a:cxnSpLocks/>
              <a:endCxn id="88" idx="2"/>
            </p:cNvCxnSpPr>
            <p:nvPr/>
          </p:nvCxnSpPr>
          <p:spPr>
            <a:xfrm flipV="1">
              <a:off x="11929071" y="467098"/>
              <a:ext cx="0" cy="4020061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8A0D7F16-773E-473C-9705-29751B483D3B}"/>
                </a:ext>
              </a:extLst>
            </p:cNvPr>
            <p:cNvGrpSpPr/>
            <p:nvPr/>
          </p:nvGrpSpPr>
          <p:grpSpPr>
            <a:xfrm>
              <a:off x="10795000" y="229399"/>
              <a:ext cx="1193860" cy="757679"/>
              <a:chOff x="10662779" y="145846"/>
              <a:chExt cx="1317727" cy="836291"/>
            </a:xfrm>
          </p:grpSpPr>
          <p:sp>
            <p:nvSpPr>
              <p:cNvPr id="102" name="원호 101">
                <a:extLst>
                  <a:ext uri="{FF2B5EF4-FFF2-40B4-BE49-F238E27FC236}">
                    <a16:creationId xmlns:a16="http://schemas.microsoft.com/office/drawing/2014/main" id="{6DA5A652-7198-4BE3-BE7F-066CC98C68BD}"/>
                  </a:ext>
                </a:extLst>
              </p:cNvPr>
              <p:cNvSpPr/>
              <p:nvPr/>
            </p:nvSpPr>
            <p:spPr>
              <a:xfrm>
                <a:off x="11541143" y="145846"/>
                <a:ext cx="439363" cy="439362"/>
              </a:xfrm>
              <a:prstGeom prst="arc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03" name="직선 연결선 102">
                <a:extLst>
                  <a:ext uri="{FF2B5EF4-FFF2-40B4-BE49-F238E27FC236}">
                    <a16:creationId xmlns:a16="http://schemas.microsoft.com/office/drawing/2014/main" id="{B002BB18-8600-4902-BAC3-929487958EF1}"/>
                  </a:ext>
                </a:extLst>
              </p:cNvPr>
              <p:cNvCxnSpPr>
                <a:cxnSpLocks/>
                <a:stCxn id="102" idx="0"/>
              </p:cNvCxnSpPr>
              <p:nvPr/>
            </p:nvCxnSpPr>
            <p:spPr>
              <a:xfrm flipH="1">
                <a:off x="10662779" y="145846"/>
                <a:ext cx="1098045" cy="0"/>
              </a:xfrm>
              <a:prstGeom prst="line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>
                <a:extLst>
                  <a:ext uri="{FF2B5EF4-FFF2-40B4-BE49-F238E27FC236}">
                    <a16:creationId xmlns:a16="http://schemas.microsoft.com/office/drawing/2014/main" id="{7B69E288-2567-4DFD-8A7D-D65F464E23F0}"/>
                  </a:ext>
                </a:extLst>
              </p:cNvPr>
              <p:cNvCxnSpPr>
                <a:cxnSpLocks/>
                <a:endCxn id="102" idx="2"/>
              </p:cNvCxnSpPr>
              <p:nvPr/>
            </p:nvCxnSpPr>
            <p:spPr>
              <a:xfrm flipV="1">
                <a:off x="11980506" y="365527"/>
                <a:ext cx="0" cy="616610"/>
              </a:xfrm>
              <a:prstGeom prst="line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BDCF7906-45D7-4DB9-8A80-08E92F39BF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29071" y="4765140"/>
              <a:ext cx="0" cy="72000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id="{39C9C8C5-89C1-40DE-9E4D-FBC3063671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29071" y="5654140"/>
              <a:ext cx="0" cy="72000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원호 93">
              <a:extLst>
                <a:ext uri="{FF2B5EF4-FFF2-40B4-BE49-F238E27FC236}">
                  <a16:creationId xmlns:a16="http://schemas.microsoft.com/office/drawing/2014/main" id="{282AF969-A79B-446D-AE6D-4F1C0B188F79}"/>
                </a:ext>
              </a:extLst>
            </p:cNvPr>
            <p:cNvSpPr/>
            <p:nvPr/>
          </p:nvSpPr>
          <p:spPr>
            <a:xfrm rot="5400000">
              <a:off x="11570931" y="6185000"/>
              <a:ext cx="358140" cy="358140"/>
            </a:xfrm>
            <a:prstGeom prst="arc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EB5ED3EE-7D55-4CC7-8CD4-73F65D425E79}"/>
                </a:ext>
              </a:extLst>
            </p:cNvPr>
            <p:cNvGrpSpPr/>
            <p:nvPr/>
          </p:nvGrpSpPr>
          <p:grpSpPr>
            <a:xfrm rot="10800000">
              <a:off x="332204" y="5783011"/>
              <a:ext cx="1193860" cy="757679"/>
              <a:chOff x="3997004" y="2399826"/>
              <a:chExt cx="1193860" cy="757679"/>
            </a:xfrm>
          </p:grpSpPr>
          <p:sp>
            <p:nvSpPr>
              <p:cNvPr id="97" name="원호 96">
                <a:extLst>
                  <a:ext uri="{FF2B5EF4-FFF2-40B4-BE49-F238E27FC236}">
                    <a16:creationId xmlns:a16="http://schemas.microsoft.com/office/drawing/2014/main" id="{92080357-284C-47F1-A4A6-57FBAFF08427}"/>
                  </a:ext>
                </a:extLst>
              </p:cNvPr>
              <p:cNvSpPr/>
              <p:nvPr/>
            </p:nvSpPr>
            <p:spPr>
              <a:xfrm>
                <a:off x="4772935" y="2458455"/>
                <a:ext cx="358140" cy="358140"/>
              </a:xfrm>
              <a:prstGeom prst="arc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98" name="그룹 97">
                <a:extLst>
                  <a:ext uri="{FF2B5EF4-FFF2-40B4-BE49-F238E27FC236}">
                    <a16:creationId xmlns:a16="http://schemas.microsoft.com/office/drawing/2014/main" id="{53A4558F-E271-4489-824A-CB211EF00E49}"/>
                  </a:ext>
                </a:extLst>
              </p:cNvPr>
              <p:cNvGrpSpPr/>
              <p:nvPr/>
            </p:nvGrpSpPr>
            <p:grpSpPr>
              <a:xfrm>
                <a:off x="3997004" y="2399826"/>
                <a:ext cx="1193860" cy="757679"/>
                <a:chOff x="10662779" y="145846"/>
                <a:chExt cx="1317727" cy="836291"/>
              </a:xfrm>
            </p:grpSpPr>
            <p:sp>
              <p:nvSpPr>
                <p:cNvPr id="99" name="원호 98">
                  <a:extLst>
                    <a:ext uri="{FF2B5EF4-FFF2-40B4-BE49-F238E27FC236}">
                      <a16:creationId xmlns:a16="http://schemas.microsoft.com/office/drawing/2014/main" id="{177EF2D8-02CF-4EDF-B0C4-C649C6C4AF59}"/>
                    </a:ext>
                  </a:extLst>
                </p:cNvPr>
                <p:cNvSpPr/>
                <p:nvPr/>
              </p:nvSpPr>
              <p:spPr>
                <a:xfrm>
                  <a:off x="11541143" y="145846"/>
                  <a:ext cx="439363" cy="439362"/>
                </a:xfrm>
                <a:prstGeom prst="arc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cxnSp>
              <p:nvCxnSpPr>
                <p:cNvPr id="100" name="직선 연결선 99">
                  <a:extLst>
                    <a:ext uri="{FF2B5EF4-FFF2-40B4-BE49-F238E27FC236}">
                      <a16:creationId xmlns:a16="http://schemas.microsoft.com/office/drawing/2014/main" id="{3170C451-1B17-4D7A-93FA-3979DA7698BC}"/>
                    </a:ext>
                  </a:extLst>
                </p:cNvPr>
                <p:cNvCxnSpPr>
                  <a:cxnSpLocks/>
                  <a:stCxn id="99" idx="0"/>
                </p:cNvCxnSpPr>
                <p:nvPr/>
              </p:nvCxnSpPr>
              <p:spPr>
                <a:xfrm flipH="1">
                  <a:off x="10662779" y="145846"/>
                  <a:ext cx="1098045" cy="0"/>
                </a:xfrm>
                <a:prstGeom prst="line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직선 연결선 100">
                  <a:extLst>
                    <a:ext uri="{FF2B5EF4-FFF2-40B4-BE49-F238E27FC236}">
                      <a16:creationId xmlns:a16="http://schemas.microsoft.com/office/drawing/2014/main" id="{98645FB9-58B9-41BF-9923-68CC1B5CD6D9}"/>
                    </a:ext>
                  </a:extLst>
                </p:cNvPr>
                <p:cNvCxnSpPr>
                  <a:cxnSpLocks/>
                  <a:endCxn id="99" idx="2"/>
                </p:cNvCxnSpPr>
                <p:nvPr/>
              </p:nvCxnSpPr>
              <p:spPr>
                <a:xfrm flipV="1">
                  <a:off x="11980506" y="365527"/>
                  <a:ext cx="0" cy="616610"/>
                </a:xfrm>
                <a:prstGeom prst="line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6576BC78-217C-4736-AFFD-B6E904BE85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2203" y="1105079"/>
              <a:ext cx="0" cy="4020061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149BAD2-955D-18CE-4370-85ACEEE796CB}"/>
              </a:ext>
            </a:extLst>
          </p:cNvPr>
          <p:cNvSpPr txBox="1"/>
          <p:nvPr/>
        </p:nvSpPr>
        <p:spPr>
          <a:xfrm>
            <a:off x="7544391" y="400765"/>
            <a:ext cx="3233548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127CEA"/>
                </a:solidFill>
              </a:rPr>
              <a:t>&lt;</a:t>
            </a:r>
            <a:r>
              <a:rPr lang="ko-KR" altLang="en-US" b="1" dirty="0">
                <a:solidFill>
                  <a:srgbClr val="127CEA"/>
                </a:solidFill>
              </a:rPr>
              <a:t>예상 화면</a:t>
            </a:r>
            <a:r>
              <a:rPr lang="en-US" altLang="ko-KR" b="1" dirty="0">
                <a:solidFill>
                  <a:srgbClr val="127CEA"/>
                </a:solidFill>
              </a:rPr>
              <a:t>&gt;</a:t>
            </a:r>
            <a:endParaRPr lang="en-US" altLang="ko-KR" sz="1800" b="1" dirty="0">
              <a:solidFill>
                <a:srgbClr val="127CEA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074AD0-7D84-903A-CA79-690DAE332E43}"/>
              </a:ext>
            </a:extLst>
          </p:cNvPr>
          <p:cNvSpPr txBox="1"/>
          <p:nvPr/>
        </p:nvSpPr>
        <p:spPr>
          <a:xfrm>
            <a:off x="500181" y="4101629"/>
            <a:ext cx="3233548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127CEA"/>
                </a:solidFill>
              </a:rPr>
              <a:t>&lt;</a:t>
            </a:r>
            <a:r>
              <a:rPr lang="ko-KR" altLang="en-US" b="1" dirty="0">
                <a:solidFill>
                  <a:srgbClr val="127CEA"/>
                </a:solidFill>
              </a:rPr>
              <a:t>팀원 및 역할 분담</a:t>
            </a:r>
            <a:r>
              <a:rPr lang="en-US" altLang="ko-KR" b="1" dirty="0">
                <a:solidFill>
                  <a:srgbClr val="127CEA"/>
                </a:solidFill>
              </a:rPr>
              <a:t>&gt;</a:t>
            </a:r>
            <a:endParaRPr lang="en-US" altLang="ko-KR" sz="1800" b="1" dirty="0">
              <a:solidFill>
                <a:srgbClr val="127CEA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EDAE26-EBA6-84B3-F8F6-BC3DED28ED16}"/>
              </a:ext>
            </a:extLst>
          </p:cNvPr>
          <p:cNvSpPr txBox="1"/>
          <p:nvPr/>
        </p:nvSpPr>
        <p:spPr>
          <a:xfrm>
            <a:off x="500181" y="1024051"/>
            <a:ext cx="3233548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b="1" dirty="0">
                <a:solidFill>
                  <a:srgbClr val="127CEA"/>
                </a:solidFill>
              </a:rPr>
              <a:t>&lt;</a:t>
            </a:r>
            <a:r>
              <a:rPr lang="ko-KR" altLang="en-US" sz="1800" b="1" dirty="0">
                <a:solidFill>
                  <a:srgbClr val="127CEA"/>
                </a:solidFill>
              </a:rPr>
              <a:t>프로젝트 목표 및 내용</a:t>
            </a:r>
            <a:r>
              <a:rPr lang="en-US" altLang="ko-KR" sz="1800" b="1" dirty="0">
                <a:solidFill>
                  <a:srgbClr val="127CEA"/>
                </a:solidFill>
              </a:rPr>
              <a:t>&gt;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5719C04-0706-495A-1E13-9CE753425E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513"/>
          <a:stretch/>
        </p:blipFill>
        <p:spPr>
          <a:xfrm>
            <a:off x="7435872" y="3669873"/>
            <a:ext cx="3388748" cy="3057607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B9D77DEB-E34E-188E-7370-F04588DB5D7D}"/>
              </a:ext>
            </a:extLst>
          </p:cNvPr>
          <p:cNvGrpSpPr/>
          <p:nvPr/>
        </p:nvGrpSpPr>
        <p:grpSpPr>
          <a:xfrm>
            <a:off x="3396006" y="5543738"/>
            <a:ext cx="514036" cy="514036"/>
            <a:chOff x="1149672" y="1865890"/>
            <a:chExt cx="514036" cy="514036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74FA887-487C-43BD-9CFF-CC2632EB5DAC}"/>
                </a:ext>
              </a:extLst>
            </p:cNvPr>
            <p:cNvSpPr/>
            <p:nvPr/>
          </p:nvSpPr>
          <p:spPr>
            <a:xfrm>
              <a:off x="1149672" y="1865890"/>
              <a:ext cx="514036" cy="51403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127C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BF316EF3-C9BE-F843-C947-BB22DBA1E7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9075" y="1966217"/>
              <a:ext cx="313381" cy="313381"/>
            </a:xfrm>
            <a:prstGeom prst="rect">
              <a:avLst/>
            </a:prstGeom>
          </p:spPr>
        </p:pic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101AB47C-C0B9-5FF7-8C10-C98A0F5D0C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9638"/>
          <a:stretch/>
        </p:blipFill>
        <p:spPr>
          <a:xfrm>
            <a:off x="7548419" y="839790"/>
            <a:ext cx="3448686" cy="305760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0B36CB7-C49C-F8A8-B74D-766BF2410BD3}"/>
              </a:ext>
            </a:extLst>
          </p:cNvPr>
          <p:cNvSpPr txBox="1"/>
          <p:nvPr/>
        </p:nvSpPr>
        <p:spPr>
          <a:xfrm>
            <a:off x="1130946" y="4689884"/>
            <a:ext cx="20934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김태연</a:t>
            </a:r>
            <a:r>
              <a:rPr lang="ko-KR" altLang="en-US" dirty="0"/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정보통신공학과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600" dirty="0"/>
              <a:t>backend</a:t>
            </a:r>
            <a:r>
              <a:rPr lang="ko-KR" altLang="en-US" sz="1600" dirty="0"/>
              <a:t> </a:t>
            </a:r>
            <a:r>
              <a:rPr lang="ko-KR" altLang="en-US" sz="1800" dirty="0"/>
              <a:t> 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6048266-C5F4-00E9-4248-F6468E0523F8}"/>
              </a:ext>
            </a:extLst>
          </p:cNvPr>
          <p:cNvSpPr txBox="1"/>
          <p:nvPr/>
        </p:nvSpPr>
        <p:spPr>
          <a:xfrm>
            <a:off x="1130946" y="5521321"/>
            <a:ext cx="20925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 err="1"/>
              <a:t>윤영서</a:t>
            </a:r>
            <a:r>
              <a:rPr lang="ko-KR" altLang="en-US" dirty="0"/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정보통신공학과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600" dirty="0"/>
              <a:t>backend</a:t>
            </a:r>
            <a:r>
              <a:rPr lang="ko-KR" altLang="en-US" sz="1600" dirty="0"/>
              <a:t> </a:t>
            </a:r>
            <a:r>
              <a:rPr lang="ko-KR" altLang="en-US" sz="1800" dirty="0"/>
              <a:t> 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AD6C5C-1DA6-B20E-82DD-6DD451A4C6F1}"/>
              </a:ext>
            </a:extLst>
          </p:cNvPr>
          <p:cNvSpPr txBox="1"/>
          <p:nvPr/>
        </p:nvSpPr>
        <p:spPr>
          <a:xfrm>
            <a:off x="3924620" y="4689884"/>
            <a:ext cx="20934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안정민</a:t>
            </a:r>
            <a:r>
              <a:rPr lang="ko-KR" altLang="en-US" dirty="0"/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정보통신공학과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600" dirty="0"/>
              <a:t>frontend</a:t>
            </a:r>
            <a:r>
              <a:rPr lang="ko-KR" altLang="en-US" sz="1600" dirty="0"/>
              <a:t> </a:t>
            </a:r>
            <a:r>
              <a:rPr lang="ko-KR" altLang="en-US" sz="1800" dirty="0"/>
              <a:t> 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960D4D7-D166-1198-4068-3F057397305B}"/>
              </a:ext>
            </a:extLst>
          </p:cNvPr>
          <p:cNvSpPr txBox="1"/>
          <p:nvPr/>
        </p:nvSpPr>
        <p:spPr>
          <a:xfrm>
            <a:off x="3924620" y="5477589"/>
            <a:ext cx="20934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전현정</a:t>
            </a:r>
            <a:r>
              <a:rPr lang="ko-KR" altLang="en-US" dirty="0"/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정보통신공학과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600" dirty="0"/>
              <a:t>frontend</a:t>
            </a:r>
            <a:r>
              <a:rPr lang="ko-KR" altLang="en-US" sz="1600" dirty="0"/>
              <a:t> </a:t>
            </a:r>
            <a:r>
              <a:rPr lang="ko-KR" altLang="en-US" sz="1800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7624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A2EE8AE-E1FE-40CD-A8E5-4527AAE6F6AD}"/>
              </a:ext>
            </a:extLst>
          </p:cNvPr>
          <p:cNvSpPr/>
          <p:nvPr/>
        </p:nvSpPr>
        <p:spPr>
          <a:xfrm>
            <a:off x="1040413" y="225001"/>
            <a:ext cx="3503595" cy="398060"/>
          </a:xfrm>
          <a:prstGeom prst="roundRect">
            <a:avLst>
              <a:gd name="adj" fmla="val 11061"/>
            </a:avLst>
          </a:prstGeom>
          <a:solidFill>
            <a:srgbClr val="127CEA"/>
          </a:solidFill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i="1" kern="0" dirty="0">
                <a:solidFill>
                  <a:prstClr val="white"/>
                </a:solidFill>
              </a:rPr>
              <a:t>현재 진행 상황</a:t>
            </a:r>
            <a:endParaRPr lang="en-US" altLang="ko-KR" b="1" i="1" kern="0" dirty="0">
              <a:solidFill>
                <a:prstClr val="white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FC505FBF-B1D2-449A-9CDC-71B0DC6EB2CD}"/>
              </a:ext>
            </a:extLst>
          </p:cNvPr>
          <p:cNvSpPr/>
          <p:nvPr/>
        </p:nvSpPr>
        <p:spPr>
          <a:xfrm>
            <a:off x="531298" y="225001"/>
            <a:ext cx="465580" cy="398060"/>
          </a:xfrm>
          <a:prstGeom prst="roundRect">
            <a:avLst>
              <a:gd name="adj" fmla="val 12678"/>
            </a:avLst>
          </a:prstGeom>
          <a:solidFill>
            <a:srgbClr val="A5D5E9"/>
          </a:solidFill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44546A">
                    <a:lumMod val="50000"/>
                  </a:srgbClr>
                </a:solidFill>
              </a:rPr>
              <a:t>02</a:t>
            </a: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9F187189-0578-404E-B76D-DE3373D1F89C}"/>
              </a:ext>
            </a:extLst>
          </p:cNvPr>
          <p:cNvGrpSpPr/>
          <p:nvPr/>
        </p:nvGrpSpPr>
        <p:grpSpPr>
          <a:xfrm>
            <a:off x="332203" y="229399"/>
            <a:ext cx="11656657" cy="6313741"/>
            <a:chOff x="332203" y="229399"/>
            <a:chExt cx="11656657" cy="6313741"/>
          </a:xfrm>
        </p:grpSpPr>
        <p:sp>
          <p:nvSpPr>
            <p:cNvPr id="88" name="원호 87">
              <a:extLst>
                <a:ext uri="{FF2B5EF4-FFF2-40B4-BE49-F238E27FC236}">
                  <a16:creationId xmlns:a16="http://schemas.microsoft.com/office/drawing/2014/main" id="{9AB62AEF-C5EF-42B1-B419-43461F65BDBE}"/>
                </a:ext>
              </a:extLst>
            </p:cNvPr>
            <p:cNvSpPr/>
            <p:nvPr/>
          </p:nvSpPr>
          <p:spPr>
            <a:xfrm>
              <a:off x="11570931" y="288028"/>
              <a:ext cx="358140" cy="358140"/>
            </a:xfrm>
            <a:prstGeom prst="arc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143E2C7-B73B-4900-9A90-CE63A39659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58001" y="288028"/>
              <a:ext cx="6192000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DA0BFC36-7D73-481F-B8DB-92ACC4A5BB83}"/>
                </a:ext>
              </a:extLst>
            </p:cNvPr>
            <p:cNvCxnSpPr>
              <a:cxnSpLocks/>
              <a:endCxn id="88" idx="2"/>
            </p:cNvCxnSpPr>
            <p:nvPr/>
          </p:nvCxnSpPr>
          <p:spPr>
            <a:xfrm flipV="1">
              <a:off x="11929071" y="467098"/>
              <a:ext cx="0" cy="4020061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8A0D7F16-773E-473C-9705-29751B483D3B}"/>
                </a:ext>
              </a:extLst>
            </p:cNvPr>
            <p:cNvGrpSpPr/>
            <p:nvPr/>
          </p:nvGrpSpPr>
          <p:grpSpPr>
            <a:xfrm>
              <a:off x="10795000" y="229399"/>
              <a:ext cx="1193860" cy="757679"/>
              <a:chOff x="10662779" y="145846"/>
              <a:chExt cx="1317727" cy="836291"/>
            </a:xfrm>
          </p:grpSpPr>
          <p:sp>
            <p:nvSpPr>
              <p:cNvPr id="102" name="원호 101">
                <a:extLst>
                  <a:ext uri="{FF2B5EF4-FFF2-40B4-BE49-F238E27FC236}">
                    <a16:creationId xmlns:a16="http://schemas.microsoft.com/office/drawing/2014/main" id="{6DA5A652-7198-4BE3-BE7F-066CC98C68BD}"/>
                  </a:ext>
                </a:extLst>
              </p:cNvPr>
              <p:cNvSpPr/>
              <p:nvPr/>
            </p:nvSpPr>
            <p:spPr>
              <a:xfrm>
                <a:off x="11541143" y="145846"/>
                <a:ext cx="439363" cy="439362"/>
              </a:xfrm>
              <a:prstGeom prst="arc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03" name="직선 연결선 102">
                <a:extLst>
                  <a:ext uri="{FF2B5EF4-FFF2-40B4-BE49-F238E27FC236}">
                    <a16:creationId xmlns:a16="http://schemas.microsoft.com/office/drawing/2014/main" id="{B002BB18-8600-4902-BAC3-929487958EF1}"/>
                  </a:ext>
                </a:extLst>
              </p:cNvPr>
              <p:cNvCxnSpPr>
                <a:cxnSpLocks/>
                <a:stCxn id="102" idx="0"/>
              </p:cNvCxnSpPr>
              <p:nvPr/>
            </p:nvCxnSpPr>
            <p:spPr>
              <a:xfrm flipH="1">
                <a:off x="10662779" y="145846"/>
                <a:ext cx="1098045" cy="0"/>
              </a:xfrm>
              <a:prstGeom prst="line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>
                <a:extLst>
                  <a:ext uri="{FF2B5EF4-FFF2-40B4-BE49-F238E27FC236}">
                    <a16:creationId xmlns:a16="http://schemas.microsoft.com/office/drawing/2014/main" id="{7B69E288-2567-4DFD-8A7D-D65F464E23F0}"/>
                  </a:ext>
                </a:extLst>
              </p:cNvPr>
              <p:cNvCxnSpPr>
                <a:cxnSpLocks/>
                <a:endCxn id="102" idx="2"/>
              </p:cNvCxnSpPr>
              <p:nvPr/>
            </p:nvCxnSpPr>
            <p:spPr>
              <a:xfrm flipV="1">
                <a:off x="11980506" y="365527"/>
                <a:ext cx="0" cy="616610"/>
              </a:xfrm>
              <a:prstGeom prst="line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BDCF7906-45D7-4DB9-8A80-08E92F39BF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29071" y="4765140"/>
              <a:ext cx="0" cy="72000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id="{39C9C8C5-89C1-40DE-9E4D-FBC3063671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29071" y="5654140"/>
              <a:ext cx="0" cy="72000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원호 93">
              <a:extLst>
                <a:ext uri="{FF2B5EF4-FFF2-40B4-BE49-F238E27FC236}">
                  <a16:creationId xmlns:a16="http://schemas.microsoft.com/office/drawing/2014/main" id="{282AF969-A79B-446D-AE6D-4F1C0B188F79}"/>
                </a:ext>
              </a:extLst>
            </p:cNvPr>
            <p:cNvSpPr/>
            <p:nvPr/>
          </p:nvSpPr>
          <p:spPr>
            <a:xfrm rot="5400000">
              <a:off x="11570931" y="6185000"/>
              <a:ext cx="358140" cy="358140"/>
            </a:xfrm>
            <a:prstGeom prst="arc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EB5ED3EE-7D55-4CC7-8CD4-73F65D425E79}"/>
                </a:ext>
              </a:extLst>
            </p:cNvPr>
            <p:cNvGrpSpPr/>
            <p:nvPr/>
          </p:nvGrpSpPr>
          <p:grpSpPr>
            <a:xfrm rot="10800000">
              <a:off x="332204" y="5783011"/>
              <a:ext cx="1193860" cy="757679"/>
              <a:chOff x="3997004" y="2399826"/>
              <a:chExt cx="1193860" cy="757679"/>
            </a:xfrm>
          </p:grpSpPr>
          <p:sp>
            <p:nvSpPr>
              <p:cNvPr id="97" name="원호 96">
                <a:extLst>
                  <a:ext uri="{FF2B5EF4-FFF2-40B4-BE49-F238E27FC236}">
                    <a16:creationId xmlns:a16="http://schemas.microsoft.com/office/drawing/2014/main" id="{92080357-284C-47F1-A4A6-57FBAFF08427}"/>
                  </a:ext>
                </a:extLst>
              </p:cNvPr>
              <p:cNvSpPr/>
              <p:nvPr/>
            </p:nvSpPr>
            <p:spPr>
              <a:xfrm>
                <a:off x="4772935" y="2458455"/>
                <a:ext cx="358140" cy="358140"/>
              </a:xfrm>
              <a:prstGeom prst="arc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98" name="그룹 97">
                <a:extLst>
                  <a:ext uri="{FF2B5EF4-FFF2-40B4-BE49-F238E27FC236}">
                    <a16:creationId xmlns:a16="http://schemas.microsoft.com/office/drawing/2014/main" id="{53A4558F-E271-4489-824A-CB211EF00E49}"/>
                  </a:ext>
                </a:extLst>
              </p:cNvPr>
              <p:cNvGrpSpPr/>
              <p:nvPr/>
            </p:nvGrpSpPr>
            <p:grpSpPr>
              <a:xfrm>
                <a:off x="3997004" y="2399826"/>
                <a:ext cx="1193860" cy="757679"/>
                <a:chOff x="10662779" y="145846"/>
                <a:chExt cx="1317727" cy="836291"/>
              </a:xfrm>
            </p:grpSpPr>
            <p:sp>
              <p:nvSpPr>
                <p:cNvPr id="99" name="원호 98">
                  <a:extLst>
                    <a:ext uri="{FF2B5EF4-FFF2-40B4-BE49-F238E27FC236}">
                      <a16:creationId xmlns:a16="http://schemas.microsoft.com/office/drawing/2014/main" id="{177EF2D8-02CF-4EDF-B0C4-C649C6C4AF59}"/>
                    </a:ext>
                  </a:extLst>
                </p:cNvPr>
                <p:cNvSpPr/>
                <p:nvPr/>
              </p:nvSpPr>
              <p:spPr>
                <a:xfrm>
                  <a:off x="11541143" y="145846"/>
                  <a:ext cx="439363" cy="439362"/>
                </a:xfrm>
                <a:prstGeom prst="arc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cxnSp>
              <p:nvCxnSpPr>
                <p:cNvPr id="100" name="직선 연결선 99">
                  <a:extLst>
                    <a:ext uri="{FF2B5EF4-FFF2-40B4-BE49-F238E27FC236}">
                      <a16:creationId xmlns:a16="http://schemas.microsoft.com/office/drawing/2014/main" id="{3170C451-1B17-4D7A-93FA-3979DA7698BC}"/>
                    </a:ext>
                  </a:extLst>
                </p:cNvPr>
                <p:cNvCxnSpPr>
                  <a:cxnSpLocks/>
                  <a:stCxn id="99" idx="0"/>
                </p:cNvCxnSpPr>
                <p:nvPr/>
              </p:nvCxnSpPr>
              <p:spPr>
                <a:xfrm flipH="1">
                  <a:off x="10662779" y="145846"/>
                  <a:ext cx="1098045" cy="0"/>
                </a:xfrm>
                <a:prstGeom prst="line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직선 연결선 100">
                  <a:extLst>
                    <a:ext uri="{FF2B5EF4-FFF2-40B4-BE49-F238E27FC236}">
                      <a16:creationId xmlns:a16="http://schemas.microsoft.com/office/drawing/2014/main" id="{98645FB9-58B9-41BF-9923-68CC1B5CD6D9}"/>
                    </a:ext>
                  </a:extLst>
                </p:cNvPr>
                <p:cNvCxnSpPr>
                  <a:cxnSpLocks/>
                  <a:endCxn id="99" idx="2"/>
                </p:cNvCxnSpPr>
                <p:nvPr/>
              </p:nvCxnSpPr>
              <p:spPr>
                <a:xfrm flipV="1">
                  <a:off x="11980506" y="365527"/>
                  <a:ext cx="0" cy="616610"/>
                </a:xfrm>
                <a:prstGeom prst="line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6576BC78-217C-4736-AFFD-B6E904BE85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2203" y="1105079"/>
              <a:ext cx="0" cy="4020061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9EDAE26-EBA6-84B3-F8F6-BC3DED28ED16}"/>
              </a:ext>
            </a:extLst>
          </p:cNvPr>
          <p:cNvSpPr txBox="1"/>
          <p:nvPr/>
        </p:nvSpPr>
        <p:spPr>
          <a:xfrm>
            <a:off x="552254" y="1069737"/>
            <a:ext cx="3233548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127CEA"/>
                </a:solidFill>
              </a:rPr>
              <a:t>기획 및 디자인</a:t>
            </a:r>
            <a:r>
              <a:rPr lang="en-US" altLang="ko-KR" sz="1800" b="1" dirty="0">
                <a:solidFill>
                  <a:srgbClr val="127CEA"/>
                </a:solidFill>
              </a:rPr>
              <a:t>(Figma)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EBA1BA5-8F35-F8F4-8FB9-398491DEF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710" y="1607686"/>
            <a:ext cx="10585779" cy="469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82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A2EE8AE-E1FE-40CD-A8E5-4527AAE6F6AD}"/>
              </a:ext>
            </a:extLst>
          </p:cNvPr>
          <p:cNvSpPr/>
          <p:nvPr/>
        </p:nvSpPr>
        <p:spPr>
          <a:xfrm>
            <a:off x="1040413" y="225001"/>
            <a:ext cx="3503595" cy="398060"/>
          </a:xfrm>
          <a:prstGeom prst="roundRect">
            <a:avLst>
              <a:gd name="adj" fmla="val 11061"/>
            </a:avLst>
          </a:prstGeom>
          <a:solidFill>
            <a:srgbClr val="127CEA"/>
          </a:solidFill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i="1" kern="0" dirty="0">
                <a:solidFill>
                  <a:prstClr val="white"/>
                </a:solidFill>
              </a:rPr>
              <a:t>현재 진행 상황</a:t>
            </a:r>
            <a:endParaRPr lang="en-US" altLang="ko-KR" b="1" i="1" kern="0" dirty="0">
              <a:solidFill>
                <a:prstClr val="white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FC505FBF-B1D2-449A-9CDC-71B0DC6EB2CD}"/>
              </a:ext>
            </a:extLst>
          </p:cNvPr>
          <p:cNvSpPr/>
          <p:nvPr/>
        </p:nvSpPr>
        <p:spPr>
          <a:xfrm>
            <a:off x="531298" y="225001"/>
            <a:ext cx="465580" cy="398060"/>
          </a:xfrm>
          <a:prstGeom prst="roundRect">
            <a:avLst>
              <a:gd name="adj" fmla="val 12678"/>
            </a:avLst>
          </a:prstGeom>
          <a:solidFill>
            <a:srgbClr val="A5D5E9"/>
          </a:solidFill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44546A">
                    <a:lumMod val="50000"/>
                  </a:srgbClr>
                </a:solidFill>
              </a:rPr>
              <a:t>02</a:t>
            </a: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9F187189-0578-404E-B76D-DE3373D1F89C}"/>
              </a:ext>
            </a:extLst>
          </p:cNvPr>
          <p:cNvGrpSpPr/>
          <p:nvPr/>
        </p:nvGrpSpPr>
        <p:grpSpPr>
          <a:xfrm>
            <a:off x="332203" y="229399"/>
            <a:ext cx="11656657" cy="6313741"/>
            <a:chOff x="332203" y="229399"/>
            <a:chExt cx="11656657" cy="6313741"/>
          </a:xfrm>
        </p:grpSpPr>
        <p:sp>
          <p:nvSpPr>
            <p:cNvPr id="88" name="원호 87">
              <a:extLst>
                <a:ext uri="{FF2B5EF4-FFF2-40B4-BE49-F238E27FC236}">
                  <a16:creationId xmlns:a16="http://schemas.microsoft.com/office/drawing/2014/main" id="{9AB62AEF-C5EF-42B1-B419-43461F65BDBE}"/>
                </a:ext>
              </a:extLst>
            </p:cNvPr>
            <p:cNvSpPr/>
            <p:nvPr/>
          </p:nvSpPr>
          <p:spPr>
            <a:xfrm>
              <a:off x="11570931" y="288028"/>
              <a:ext cx="358140" cy="358140"/>
            </a:xfrm>
            <a:prstGeom prst="arc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143E2C7-B73B-4900-9A90-CE63A39659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58001" y="288028"/>
              <a:ext cx="6192000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DA0BFC36-7D73-481F-B8DB-92ACC4A5BB83}"/>
                </a:ext>
              </a:extLst>
            </p:cNvPr>
            <p:cNvCxnSpPr>
              <a:cxnSpLocks/>
              <a:endCxn id="88" idx="2"/>
            </p:cNvCxnSpPr>
            <p:nvPr/>
          </p:nvCxnSpPr>
          <p:spPr>
            <a:xfrm flipV="1">
              <a:off x="11929071" y="467098"/>
              <a:ext cx="0" cy="4020061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8A0D7F16-773E-473C-9705-29751B483D3B}"/>
                </a:ext>
              </a:extLst>
            </p:cNvPr>
            <p:cNvGrpSpPr/>
            <p:nvPr/>
          </p:nvGrpSpPr>
          <p:grpSpPr>
            <a:xfrm>
              <a:off x="10795000" y="229399"/>
              <a:ext cx="1193860" cy="757679"/>
              <a:chOff x="10662779" y="145846"/>
              <a:chExt cx="1317727" cy="836291"/>
            </a:xfrm>
          </p:grpSpPr>
          <p:sp>
            <p:nvSpPr>
              <p:cNvPr id="102" name="원호 101">
                <a:extLst>
                  <a:ext uri="{FF2B5EF4-FFF2-40B4-BE49-F238E27FC236}">
                    <a16:creationId xmlns:a16="http://schemas.microsoft.com/office/drawing/2014/main" id="{6DA5A652-7198-4BE3-BE7F-066CC98C68BD}"/>
                  </a:ext>
                </a:extLst>
              </p:cNvPr>
              <p:cNvSpPr/>
              <p:nvPr/>
            </p:nvSpPr>
            <p:spPr>
              <a:xfrm>
                <a:off x="11541143" y="145846"/>
                <a:ext cx="439363" cy="439362"/>
              </a:xfrm>
              <a:prstGeom prst="arc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03" name="직선 연결선 102">
                <a:extLst>
                  <a:ext uri="{FF2B5EF4-FFF2-40B4-BE49-F238E27FC236}">
                    <a16:creationId xmlns:a16="http://schemas.microsoft.com/office/drawing/2014/main" id="{B002BB18-8600-4902-BAC3-929487958EF1}"/>
                  </a:ext>
                </a:extLst>
              </p:cNvPr>
              <p:cNvCxnSpPr>
                <a:cxnSpLocks/>
                <a:stCxn id="102" idx="0"/>
              </p:cNvCxnSpPr>
              <p:nvPr/>
            </p:nvCxnSpPr>
            <p:spPr>
              <a:xfrm flipH="1">
                <a:off x="10662779" y="145846"/>
                <a:ext cx="1098045" cy="0"/>
              </a:xfrm>
              <a:prstGeom prst="line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>
                <a:extLst>
                  <a:ext uri="{FF2B5EF4-FFF2-40B4-BE49-F238E27FC236}">
                    <a16:creationId xmlns:a16="http://schemas.microsoft.com/office/drawing/2014/main" id="{7B69E288-2567-4DFD-8A7D-D65F464E23F0}"/>
                  </a:ext>
                </a:extLst>
              </p:cNvPr>
              <p:cNvCxnSpPr>
                <a:cxnSpLocks/>
                <a:endCxn id="102" idx="2"/>
              </p:cNvCxnSpPr>
              <p:nvPr/>
            </p:nvCxnSpPr>
            <p:spPr>
              <a:xfrm flipV="1">
                <a:off x="11980506" y="365527"/>
                <a:ext cx="0" cy="616610"/>
              </a:xfrm>
              <a:prstGeom prst="line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BDCF7906-45D7-4DB9-8A80-08E92F39BF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29071" y="4765140"/>
              <a:ext cx="0" cy="72000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id="{39C9C8C5-89C1-40DE-9E4D-FBC3063671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29071" y="5654140"/>
              <a:ext cx="0" cy="72000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원호 93">
              <a:extLst>
                <a:ext uri="{FF2B5EF4-FFF2-40B4-BE49-F238E27FC236}">
                  <a16:creationId xmlns:a16="http://schemas.microsoft.com/office/drawing/2014/main" id="{282AF969-A79B-446D-AE6D-4F1C0B188F79}"/>
                </a:ext>
              </a:extLst>
            </p:cNvPr>
            <p:cNvSpPr/>
            <p:nvPr/>
          </p:nvSpPr>
          <p:spPr>
            <a:xfrm rot="5400000">
              <a:off x="11570931" y="6185000"/>
              <a:ext cx="358140" cy="358140"/>
            </a:xfrm>
            <a:prstGeom prst="arc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EB5ED3EE-7D55-4CC7-8CD4-73F65D425E79}"/>
                </a:ext>
              </a:extLst>
            </p:cNvPr>
            <p:cNvGrpSpPr/>
            <p:nvPr/>
          </p:nvGrpSpPr>
          <p:grpSpPr>
            <a:xfrm rot="10800000">
              <a:off x="332204" y="5783011"/>
              <a:ext cx="1193860" cy="757679"/>
              <a:chOff x="3997004" y="2399826"/>
              <a:chExt cx="1193860" cy="757679"/>
            </a:xfrm>
          </p:grpSpPr>
          <p:sp>
            <p:nvSpPr>
              <p:cNvPr id="97" name="원호 96">
                <a:extLst>
                  <a:ext uri="{FF2B5EF4-FFF2-40B4-BE49-F238E27FC236}">
                    <a16:creationId xmlns:a16="http://schemas.microsoft.com/office/drawing/2014/main" id="{92080357-284C-47F1-A4A6-57FBAFF08427}"/>
                  </a:ext>
                </a:extLst>
              </p:cNvPr>
              <p:cNvSpPr/>
              <p:nvPr/>
            </p:nvSpPr>
            <p:spPr>
              <a:xfrm>
                <a:off x="4772935" y="2458455"/>
                <a:ext cx="358140" cy="358140"/>
              </a:xfrm>
              <a:prstGeom prst="arc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98" name="그룹 97">
                <a:extLst>
                  <a:ext uri="{FF2B5EF4-FFF2-40B4-BE49-F238E27FC236}">
                    <a16:creationId xmlns:a16="http://schemas.microsoft.com/office/drawing/2014/main" id="{53A4558F-E271-4489-824A-CB211EF00E49}"/>
                  </a:ext>
                </a:extLst>
              </p:cNvPr>
              <p:cNvGrpSpPr/>
              <p:nvPr/>
            </p:nvGrpSpPr>
            <p:grpSpPr>
              <a:xfrm>
                <a:off x="3997004" y="2399826"/>
                <a:ext cx="1193860" cy="757679"/>
                <a:chOff x="10662779" y="145846"/>
                <a:chExt cx="1317727" cy="836291"/>
              </a:xfrm>
            </p:grpSpPr>
            <p:sp>
              <p:nvSpPr>
                <p:cNvPr id="99" name="원호 98">
                  <a:extLst>
                    <a:ext uri="{FF2B5EF4-FFF2-40B4-BE49-F238E27FC236}">
                      <a16:creationId xmlns:a16="http://schemas.microsoft.com/office/drawing/2014/main" id="{177EF2D8-02CF-4EDF-B0C4-C649C6C4AF59}"/>
                    </a:ext>
                  </a:extLst>
                </p:cNvPr>
                <p:cNvSpPr/>
                <p:nvPr/>
              </p:nvSpPr>
              <p:spPr>
                <a:xfrm>
                  <a:off x="11541143" y="145846"/>
                  <a:ext cx="439363" cy="439362"/>
                </a:xfrm>
                <a:prstGeom prst="arc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cxnSp>
              <p:nvCxnSpPr>
                <p:cNvPr id="100" name="직선 연결선 99">
                  <a:extLst>
                    <a:ext uri="{FF2B5EF4-FFF2-40B4-BE49-F238E27FC236}">
                      <a16:creationId xmlns:a16="http://schemas.microsoft.com/office/drawing/2014/main" id="{3170C451-1B17-4D7A-93FA-3979DA7698BC}"/>
                    </a:ext>
                  </a:extLst>
                </p:cNvPr>
                <p:cNvCxnSpPr>
                  <a:cxnSpLocks/>
                  <a:stCxn id="99" idx="0"/>
                </p:cNvCxnSpPr>
                <p:nvPr/>
              </p:nvCxnSpPr>
              <p:spPr>
                <a:xfrm flipH="1">
                  <a:off x="10662779" y="145846"/>
                  <a:ext cx="1098045" cy="0"/>
                </a:xfrm>
                <a:prstGeom prst="line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직선 연결선 100">
                  <a:extLst>
                    <a:ext uri="{FF2B5EF4-FFF2-40B4-BE49-F238E27FC236}">
                      <a16:creationId xmlns:a16="http://schemas.microsoft.com/office/drawing/2014/main" id="{98645FB9-58B9-41BF-9923-68CC1B5CD6D9}"/>
                    </a:ext>
                  </a:extLst>
                </p:cNvPr>
                <p:cNvCxnSpPr>
                  <a:cxnSpLocks/>
                  <a:endCxn id="99" idx="2"/>
                </p:cNvCxnSpPr>
                <p:nvPr/>
              </p:nvCxnSpPr>
              <p:spPr>
                <a:xfrm flipV="1">
                  <a:off x="11980506" y="365527"/>
                  <a:ext cx="0" cy="616610"/>
                </a:xfrm>
                <a:prstGeom prst="line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6576BC78-217C-4736-AFFD-B6E904BE85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2203" y="1105079"/>
              <a:ext cx="0" cy="4020061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9EDAE26-EBA6-84B3-F8F6-BC3DED28ED16}"/>
              </a:ext>
            </a:extLst>
          </p:cNvPr>
          <p:cNvSpPr txBox="1"/>
          <p:nvPr/>
        </p:nvSpPr>
        <p:spPr>
          <a:xfrm>
            <a:off x="768595" y="1210193"/>
            <a:ext cx="3233548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b="1" dirty="0">
                <a:solidFill>
                  <a:srgbClr val="127CEA"/>
                </a:solidFill>
              </a:rPr>
              <a:t>&lt;backend&gt;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F147C0-D6C0-6869-E54A-9946AE30DFE4}"/>
              </a:ext>
            </a:extLst>
          </p:cNvPr>
          <p:cNvSpPr txBox="1"/>
          <p:nvPr/>
        </p:nvSpPr>
        <p:spPr>
          <a:xfrm>
            <a:off x="768595" y="3846557"/>
            <a:ext cx="3233548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b="1" dirty="0">
                <a:solidFill>
                  <a:srgbClr val="127CEA"/>
                </a:solidFill>
              </a:rPr>
              <a:t>&lt;frontend&gt;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0FA82F1-A7EE-E95D-F057-0D983EA57631}"/>
              </a:ext>
            </a:extLst>
          </p:cNvPr>
          <p:cNvGrpSpPr/>
          <p:nvPr/>
        </p:nvGrpSpPr>
        <p:grpSpPr>
          <a:xfrm>
            <a:off x="946546" y="1724811"/>
            <a:ext cx="5162006" cy="338554"/>
            <a:chOff x="650964" y="1713941"/>
            <a:chExt cx="5162006" cy="338554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FCD5AAD5-A7E6-9B12-19DD-F2254DF99827}"/>
                </a:ext>
              </a:extLst>
            </p:cNvPr>
            <p:cNvSpPr/>
            <p:nvPr/>
          </p:nvSpPr>
          <p:spPr>
            <a:xfrm>
              <a:off x="650964" y="1829218"/>
              <a:ext cx="108000" cy="108000"/>
            </a:xfrm>
            <a:prstGeom prst="ellipse">
              <a:avLst/>
            </a:prstGeom>
            <a:solidFill>
              <a:srgbClr val="127CEA"/>
            </a:solidFill>
            <a:ln>
              <a:solidFill>
                <a:srgbClr val="127CE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9018E19-8905-404C-C59A-00DBDA90398C}"/>
                </a:ext>
              </a:extLst>
            </p:cNvPr>
            <p:cNvSpPr txBox="1"/>
            <p:nvPr/>
          </p:nvSpPr>
          <p:spPr>
            <a:xfrm>
              <a:off x="810770" y="1713941"/>
              <a:ext cx="500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물품 데이터 모델링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CA4AA9A2-9D60-0E1F-4C0B-EB23C355AD81}"/>
              </a:ext>
            </a:extLst>
          </p:cNvPr>
          <p:cNvGrpSpPr/>
          <p:nvPr/>
        </p:nvGrpSpPr>
        <p:grpSpPr>
          <a:xfrm>
            <a:off x="946546" y="2201289"/>
            <a:ext cx="5162006" cy="338554"/>
            <a:chOff x="650964" y="1713941"/>
            <a:chExt cx="5162006" cy="338554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70BFAF8-B0C3-3420-5DCE-1CE440358987}"/>
                </a:ext>
              </a:extLst>
            </p:cNvPr>
            <p:cNvSpPr/>
            <p:nvPr/>
          </p:nvSpPr>
          <p:spPr>
            <a:xfrm>
              <a:off x="650964" y="1829218"/>
              <a:ext cx="108000" cy="108000"/>
            </a:xfrm>
            <a:prstGeom prst="ellipse">
              <a:avLst/>
            </a:prstGeom>
            <a:solidFill>
              <a:srgbClr val="127CEA"/>
            </a:solidFill>
            <a:ln>
              <a:solidFill>
                <a:srgbClr val="127CE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F462A13-A695-D4D5-E864-0063B32458C0}"/>
                </a:ext>
              </a:extLst>
            </p:cNvPr>
            <p:cNvSpPr txBox="1"/>
            <p:nvPr/>
          </p:nvSpPr>
          <p:spPr>
            <a:xfrm>
              <a:off x="810770" y="1713941"/>
              <a:ext cx="500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물품 데이터 </a:t>
              </a:r>
              <a:r>
                <a:rPr lang="en-US" altLang="ko-KR" sz="1600" dirty="0"/>
                <a:t>Create / Read / Delete API </a:t>
              </a:r>
              <a:r>
                <a:rPr lang="ko-KR" altLang="en-US" sz="1600" dirty="0"/>
                <a:t>설계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216F7B8-DCF0-8595-EC6A-002C0B9E25C6}"/>
              </a:ext>
            </a:extLst>
          </p:cNvPr>
          <p:cNvGrpSpPr/>
          <p:nvPr/>
        </p:nvGrpSpPr>
        <p:grpSpPr>
          <a:xfrm>
            <a:off x="946546" y="2677767"/>
            <a:ext cx="5162006" cy="338554"/>
            <a:chOff x="650964" y="1725527"/>
            <a:chExt cx="5162006" cy="338554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0F74140A-72BF-7B90-2980-725E2791953C}"/>
                </a:ext>
              </a:extLst>
            </p:cNvPr>
            <p:cNvSpPr/>
            <p:nvPr/>
          </p:nvSpPr>
          <p:spPr>
            <a:xfrm>
              <a:off x="650964" y="1829218"/>
              <a:ext cx="108000" cy="108000"/>
            </a:xfrm>
            <a:prstGeom prst="ellipse">
              <a:avLst/>
            </a:prstGeom>
            <a:solidFill>
              <a:srgbClr val="127CEA"/>
            </a:solidFill>
            <a:ln>
              <a:solidFill>
                <a:srgbClr val="127CE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37D793B-7B76-A1AD-813F-856904EE767C}"/>
                </a:ext>
              </a:extLst>
            </p:cNvPr>
            <p:cNvSpPr txBox="1"/>
            <p:nvPr/>
          </p:nvSpPr>
          <p:spPr>
            <a:xfrm>
              <a:off x="810770" y="1725527"/>
              <a:ext cx="500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업체 가상 데이터 생성 및 </a:t>
              </a:r>
              <a:r>
                <a:rPr lang="en-US" altLang="ko-KR" sz="1600" dirty="0"/>
                <a:t>API </a:t>
              </a:r>
              <a:r>
                <a:rPr lang="ko-KR" altLang="en-US" sz="1600" dirty="0"/>
                <a:t>설계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6C0ADCE-39ED-1517-EAF7-9048082F5F74}"/>
              </a:ext>
            </a:extLst>
          </p:cNvPr>
          <p:cNvGrpSpPr/>
          <p:nvPr/>
        </p:nvGrpSpPr>
        <p:grpSpPr>
          <a:xfrm>
            <a:off x="946546" y="3154245"/>
            <a:ext cx="5162006" cy="338554"/>
            <a:chOff x="650964" y="1725527"/>
            <a:chExt cx="5162006" cy="338554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484DCC2B-7C69-B5D9-4D5C-81FC9D9E4776}"/>
                </a:ext>
              </a:extLst>
            </p:cNvPr>
            <p:cNvSpPr/>
            <p:nvPr/>
          </p:nvSpPr>
          <p:spPr>
            <a:xfrm>
              <a:off x="650964" y="1829218"/>
              <a:ext cx="108000" cy="108000"/>
            </a:xfrm>
            <a:prstGeom prst="ellipse">
              <a:avLst/>
            </a:prstGeom>
            <a:solidFill>
              <a:srgbClr val="127CEA"/>
            </a:solidFill>
            <a:ln>
              <a:solidFill>
                <a:srgbClr val="127CE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96E8989-D0A5-191F-322B-FB774D4764BA}"/>
                </a:ext>
              </a:extLst>
            </p:cNvPr>
            <p:cNvSpPr txBox="1"/>
            <p:nvPr/>
          </p:nvSpPr>
          <p:spPr>
            <a:xfrm>
              <a:off x="810770" y="1725527"/>
              <a:ext cx="500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물품 데이터와 업체별 데이터를 가지고 견적 계산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15E1C1-B271-909A-4E58-70C5D186A183}"/>
              </a:ext>
            </a:extLst>
          </p:cNvPr>
          <p:cNvGrpSpPr/>
          <p:nvPr/>
        </p:nvGrpSpPr>
        <p:grpSpPr>
          <a:xfrm>
            <a:off x="946546" y="4334096"/>
            <a:ext cx="5162006" cy="338554"/>
            <a:chOff x="650964" y="1713941"/>
            <a:chExt cx="5162006" cy="338554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AFAB0393-7B3A-C72A-C826-BD49546FFEB5}"/>
                </a:ext>
              </a:extLst>
            </p:cNvPr>
            <p:cNvSpPr/>
            <p:nvPr/>
          </p:nvSpPr>
          <p:spPr>
            <a:xfrm>
              <a:off x="650964" y="1829218"/>
              <a:ext cx="108000" cy="108000"/>
            </a:xfrm>
            <a:prstGeom prst="ellipse">
              <a:avLst/>
            </a:prstGeom>
            <a:solidFill>
              <a:srgbClr val="127CEA"/>
            </a:solidFill>
            <a:ln>
              <a:solidFill>
                <a:srgbClr val="127CE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F86BE69-A22A-7A3D-134D-FBB4C2930878}"/>
                </a:ext>
              </a:extLst>
            </p:cNvPr>
            <p:cNvSpPr txBox="1"/>
            <p:nvPr/>
          </p:nvSpPr>
          <p:spPr>
            <a:xfrm>
              <a:off x="810770" y="1713941"/>
              <a:ext cx="500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/>
                <a:t>프로젝트 웹 디자인 제작 </a:t>
              </a:r>
              <a:r>
                <a:rPr lang="en-US" altLang="ko-KR" sz="1600" dirty="0"/>
                <a:t>(Figma)</a:t>
              </a:r>
              <a:endParaRPr lang="ko-KR" altLang="en-US" sz="1600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1BDB880-FF13-3533-6BD3-B2E0DB90BB4B}"/>
              </a:ext>
            </a:extLst>
          </p:cNvPr>
          <p:cNvGrpSpPr/>
          <p:nvPr/>
        </p:nvGrpSpPr>
        <p:grpSpPr>
          <a:xfrm>
            <a:off x="946546" y="4810574"/>
            <a:ext cx="5162006" cy="338554"/>
            <a:chOff x="650964" y="1713941"/>
            <a:chExt cx="5162006" cy="338554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6A485776-6F17-5D6F-E0E4-6009C171F3D6}"/>
                </a:ext>
              </a:extLst>
            </p:cNvPr>
            <p:cNvSpPr/>
            <p:nvPr/>
          </p:nvSpPr>
          <p:spPr>
            <a:xfrm>
              <a:off x="650964" y="1829218"/>
              <a:ext cx="108000" cy="108000"/>
            </a:xfrm>
            <a:prstGeom prst="ellipse">
              <a:avLst/>
            </a:prstGeom>
            <a:solidFill>
              <a:srgbClr val="127CEA"/>
            </a:solidFill>
            <a:ln>
              <a:solidFill>
                <a:srgbClr val="127CE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FEA5C1A-50AC-C252-0D04-FA0B2BDA54D6}"/>
                </a:ext>
              </a:extLst>
            </p:cNvPr>
            <p:cNvSpPr txBox="1"/>
            <p:nvPr/>
          </p:nvSpPr>
          <p:spPr>
            <a:xfrm>
              <a:off x="810770" y="1713941"/>
              <a:ext cx="500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/>
                <a:t>메인화면</a:t>
              </a:r>
              <a:r>
                <a:rPr lang="en-US" altLang="ko-KR" sz="1600" dirty="0"/>
                <a:t>/</a:t>
              </a:r>
              <a:r>
                <a:rPr lang="ko-KR" altLang="en-US" sz="1600" dirty="0"/>
                <a:t>물품 입력</a:t>
              </a:r>
              <a:r>
                <a:rPr lang="en-US" altLang="ko-KR" sz="1600" dirty="0"/>
                <a:t>/</a:t>
              </a:r>
              <a:r>
                <a:rPr lang="ko-KR" altLang="en-US" sz="1600" dirty="0"/>
                <a:t>업체 정보 화면 구현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9D7BBF3-2F7C-CEB2-A29A-D4DECC8B0E1A}"/>
              </a:ext>
            </a:extLst>
          </p:cNvPr>
          <p:cNvGrpSpPr/>
          <p:nvPr/>
        </p:nvGrpSpPr>
        <p:grpSpPr>
          <a:xfrm>
            <a:off x="946546" y="5287052"/>
            <a:ext cx="5162006" cy="338554"/>
            <a:chOff x="650964" y="1725527"/>
            <a:chExt cx="5162006" cy="338554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0BF7337B-8226-77FB-B511-9163952D4CCB}"/>
                </a:ext>
              </a:extLst>
            </p:cNvPr>
            <p:cNvSpPr/>
            <p:nvPr/>
          </p:nvSpPr>
          <p:spPr>
            <a:xfrm>
              <a:off x="650964" y="1829218"/>
              <a:ext cx="108000" cy="108000"/>
            </a:xfrm>
            <a:prstGeom prst="ellipse">
              <a:avLst/>
            </a:prstGeom>
            <a:solidFill>
              <a:srgbClr val="127CEA"/>
            </a:solidFill>
            <a:ln>
              <a:solidFill>
                <a:srgbClr val="127CE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5271F95-0FD2-70E6-B628-257FC0505CF9}"/>
                </a:ext>
              </a:extLst>
            </p:cNvPr>
            <p:cNvSpPr txBox="1"/>
            <p:nvPr/>
          </p:nvSpPr>
          <p:spPr>
            <a:xfrm>
              <a:off x="810770" y="1725527"/>
              <a:ext cx="500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/>
                <a:t>Backend </a:t>
              </a:r>
              <a:r>
                <a:rPr lang="en-US" altLang="ko-KR" sz="1600" dirty="0" err="1"/>
                <a:t>api</a:t>
              </a:r>
              <a:r>
                <a:rPr lang="ko-KR" altLang="en-US" sz="1600" dirty="0"/>
                <a:t>와 연동</a:t>
              </a:r>
            </a:p>
          </p:txBody>
        </p:sp>
      </p:grpSp>
      <p:pic>
        <p:nvPicPr>
          <p:cNvPr id="34" name="KakaoTalk_20230727_174034383">
            <a:hlinkClick r:id="" action="ppaction://media"/>
            <a:extLst>
              <a:ext uri="{FF2B5EF4-FFF2-40B4-BE49-F238E27FC236}">
                <a16:creationId xmlns:a16="http://schemas.microsoft.com/office/drawing/2014/main" id="{298B96E6-4357-F9B3-C65F-1D51DFF366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5168" t="18907" r="67235"/>
          <a:stretch/>
        </p:blipFill>
        <p:spPr>
          <a:xfrm>
            <a:off x="7146942" y="379529"/>
            <a:ext cx="3955471" cy="624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22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25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A2EE8AE-E1FE-40CD-A8E5-4527AAE6F6AD}"/>
              </a:ext>
            </a:extLst>
          </p:cNvPr>
          <p:cNvSpPr/>
          <p:nvPr/>
        </p:nvSpPr>
        <p:spPr>
          <a:xfrm>
            <a:off x="1040413" y="225001"/>
            <a:ext cx="3503595" cy="398060"/>
          </a:xfrm>
          <a:prstGeom prst="roundRect">
            <a:avLst>
              <a:gd name="adj" fmla="val 11061"/>
            </a:avLst>
          </a:prstGeom>
          <a:solidFill>
            <a:srgbClr val="127CEA"/>
          </a:solidFill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i="1" kern="0" dirty="0">
                <a:solidFill>
                  <a:prstClr val="white"/>
                </a:solidFill>
              </a:rPr>
              <a:t>앞으로의 일정 및 계획</a:t>
            </a:r>
            <a:endParaRPr lang="en-US" altLang="ko-KR" b="1" i="1" kern="0" dirty="0">
              <a:solidFill>
                <a:prstClr val="white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FC505FBF-B1D2-449A-9CDC-71B0DC6EB2CD}"/>
              </a:ext>
            </a:extLst>
          </p:cNvPr>
          <p:cNvSpPr/>
          <p:nvPr/>
        </p:nvSpPr>
        <p:spPr>
          <a:xfrm>
            <a:off x="531298" y="225001"/>
            <a:ext cx="465580" cy="398060"/>
          </a:xfrm>
          <a:prstGeom prst="roundRect">
            <a:avLst>
              <a:gd name="adj" fmla="val 12678"/>
            </a:avLst>
          </a:prstGeom>
          <a:solidFill>
            <a:srgbClr val="A5D5E9"/>
          </a:solidFill>
          <a:ln w="1905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44546A">
                    <a:lumMod val="50000"/>
                  </a:srgbClr>
                </a:solidFill>
              </a:rPr>
              <a:t>03</a:t>
            </a: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9F187189-0578-404E-B76D-DE3373D1F89C}"/>
              </a:ext>
            </a:extLst>
          </p:cNvPr>
          <p:cNvGrpSpPr/>
          <p:nvPr/>
        </p:nvGrpSpPr>
        <p:grpSpPr>
          <a:xfrm>
            <a:off x="332203" y="229399"/>
            <a:ext cx="11656657" cy="6313741"/>
            <a:chOff x="332203" y="229399"/>
            <a:chExt cx="11656657" cy="6313741"/>
          </a:xfrm>
        </p:grpSpPr>
        <p:sp>
          <p:nvSpPr>
            <p:cNvPr id="88" name="원호 87">
              <a:extLst>
                <a:ext uri="{FF2B5EF4-FFF2-40B4-BE49-F238E27FC236}">
                  <a16:creationId xmlns:a16="http://schemas.microsoft.com/office/drawing/2014/main" id="{9AB62AEF-C5EF-42B1-B419-43461F65BDBE}"/>
                </a:ext>
              </a:extLst>
            </p:cNvPr>
            <p:cNvSpPr/>
            <p:nvPr/>
          </p:nvSpPr>
          <p:spPr>
            <a:xfrm>
              <a:off x="11570931" y="288028"/>
              <a:ext cx="358140" cy="358140"/>
            </a:xfrm>
            <a:prstGeom prst="arc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143E2C7-B73B-4900-9A90-CE63A39659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58001" y="288028"/>
              <a:ext cx="6192000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DA0BFC36-7D73-481F-B8DB-92ACC4A5BB83}"/>
                </a:ext>
              </a:extLst>
            </p:cNvPr>
            <p:cNvCxnSpPr>
              <a:cxnSpLocks/>
              <a:endCxn id="88" idx="2"/>
            </p:cNvCxnSpPr>
            <p:nvPr/>
          </p:nvCxnSpPr>
          <p:spPr>
            <a:xfrm flipV="1">
              <a:off x="11929071" y="467098"/>
              <a:ext cx="0" cy="4020061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8A0D7F16-773E-473C-9705-29751B483D3B}"/>
                </a:ext>
              </a:extLst>
            </p:cNvPr>
            <p:cNvGrpSpPr/>
            <p:nvPr/>
          </p:nvGrpSpPr>
          <p:grpSpPr>
            <a:xfrm>
              <a:off x="10795000" y="229399"/>
              <a:ext cx="1193860" cy="757679"/>
              <a:chOff x="10662779" y="145846"/>
              <a:chExt cx="1317727" cy="836291"/>
            </a:xfrm>
          </p:grpSpPr>
          <p:sp>
            <p:nvSpPr>
              <p:cNvPr id="102" name="원호 101">
                <a:extLst>
                  <a:ext uri="{FF2B5EF4-FFF2-40B4-BE49-F238E27FC236}">
                    <a16:creationId xmlns:a16="http://schemas.microsoft.com/office/drawing/2014/main" id="{6DA5A652-7198-4BE3-BE7F-066CC98C68BD}"/>
                  </a:ext>
                </a:extLst>
              </p:cNvPr>
              <p:cNvSpPr/>
              <p:nvPr/>
            </p:nvSpPr>
            <p:spPr>
              <a:xfrm>
                <a:off x="11541143" y="145846"/>
                <a:ext cx="439363" cy="439362"/>
              </a:xfrm>
              <a:prstGeom prst="arc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03" name="직선 연결선 102">
                <a:extLst>
                  <a:ext uri="{FF2B5EF4-FFF2-40B4-BE49-F238E27FC236}">
                    <a16:creationId xmlns:a16="http://schemas.microsoft.com/office/drawing/2014/main" id="{B002BB18-8600-4902-BAC3-929487958EF1}"/>
                  </a:ext>
                </a:extLst>
              </p:cNvPr>
              <p:cNvCxnSpPr>
                <a:cxnSpLocks/>
                <a:stCxn id="102" idx="0"/>
              </p:cNvCxnSpPr>
              <p:nvPr/>
            </p:nvCxnSpPr>
            <p:spPr>
              <a:xfrm flipH="1">
                <a:off x="10662779" y="145846"/>
                <a:ext cx="1098045" cy="0"/>
              </a:xfrm>
              <a:prstGeom prst="line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>
                <a:extLst>
                  <a:ext uri="{FF2B5EF4-FFF2-40B4-BE49-F238E27FC236}">
                    <a16:creationId xmlns:a16="http://schemas.microsoft.com/office/drawing/2014/main" id="{7B69E288-2567-4DFD-8A7D-D65F464E23F0}"/>
                  </a:ext>
                </a:extLst>
              </p:cNvPr>
              <p:cNvCxnSpPr>
                <a:cxnSpLocks/>
                <a:endCxn id="102" idx="2"/>
              </p:cNvCxnSpPr>
              <p:nvPr/>
            </p:nvCxnSpPr>
            <p:spPr>
              <a:xfrm flipV="1">
                <a:off x="11980506" y="365527"/>
                <a:ext cx="0" cy="616610"/>
              </a:xfrm>
              <a:prstGeom prst="line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BDCF7906-45D7-4DB9-8A80-08E92F39BF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29071" y="4765140"/>
              <a:ext cx="0" cy="72000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id="{39C9C8C5-89C1-40DE-9E4D-FBC3063671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29071" y="5654140"/>
              <a:ext cx="0" cy="72000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원호 93">
              <a:extLst>
                <a:ext uri="{FF2B5EF4-FFF2-40B4-BE49-F238E27FC236}">
                  <a16:creationId xmlns:a16="http://schemas.microsoft.com/office/drawing/2014/main" id="{282AF969-A79B-446D-AE6D-4F1C0B188F79}"/>
                </a:ext>
              </a:extLst>
            </p:cNvPr>
            <p:cNvSpPr/>
            <p:nvPr/>
          </p:nvSpPr>
          <p:spPr>
            <a:xfrm rot="5400000">
              <a:off x="11570931" y="6185000"/>
              <a:ext cx="358140" cy="358140"/>
            </a:xfrm>
            <a:prstGeom prst="arc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EB5ED3EE-7D55-4CC7-8CD4-73F65D425E79}"/>
                </a:ext>
              </a:extLst>
            </p:cNvPr>
            <p:cNvGrpSpPr/>
            <p:nvPr/>
          </p:nvGrpSpPr>
          <p:grpSpPr>
            <a:xfrm rot="10800000">
              <a:off x="332204" y="5783011"/>
              <a:ext cx="1193860" cy="757679"/>
              <a:chOff x="3997004" y="2399826"/>
              <a:chExt cx="1193860" cy="757679"/>
            </a:xfrm>
          </p:grpSpPr>
          <p:sp>
            <p:nvSpPr>
              <p:cNvPr id="97" name="원호 96">
                <a:extLst>
                  <a:ext uri="{FF2B5EF4-FFF2-40B4-BE49-F238E27FC236}">
                    <a16:creationId xmlns:a16="http://schemas.microsoft.com/office/drawing/2014/main" id="{92080357-284C-47F1-A4A6-57FBAFF08427}"/>
                  </a:ext>
                </a:extLst>
              </p:cNvPr>
              <p:cNvSpPr/>
              <p:nvPr/>
            </p:nvSpPr>
            <p:spPr>
              <a:xfrm>
                <a:off x="4772935" y="2458455"/>
                <a:ext cx="358140" cy="358140"/>
              </a:xfrm>
              <a:prstGeom prst="arc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98" name="그룹 97">
                <a:extLst>
                  <a:ext uri="{FF2B5EF4-FFF2-40B4-BE49-F238E27FC236}">
                    <a16:creationId xmlns:a16="http://schemas.microsoft.com/office/drawing/2014/main" id="{53A4558F-E271-4489-824A-CB211EF00E49}"/>
                  </a:ext>
                </a:extLst>
              </p:cNvPr>
              <p:cNvGrpSpPr/>
              <p:nvPr/>
            </p:nvGrpSpPr>
            <p:grpSpPr>
              <a:xfrm>
                <a:off x="3997004" y="2399826"/>
                <a:ext cx="1193860" cy="757679"/>
                <a:chOff x="10662779" y="145846"/>
                <a:chExt cx="1317727" cy="836291"/>
              </a:xfrm>
            </p:grpSpPr>
            <p:sp>
              <p:nvSpPr>
                <p:cNvPr id="99" name="원호 98">
                  <a:extLst>
                    <a:ext uri="{FF2B5EF4-FFF2-40B4-BE49-F238E27FC236}">
                      <a16:creationId xmlns:a16="http://schemas.microsoft.com/office/drawing/2014/main" id="{177EF2D8-02CF-4EDF-B0C4-C649C6C4AF59}"/>
                    </a:ext>
                  </a:extLst>
                </p:cNvPr>
                <p:cNvSpPr/>
                <p:nvPr/>
              </p:nvSpPr>
              <p:spPr>
                <a:xfrm>
                  <a:off x="11541143" y="145846"/>
                  <a:ext cx="439363" cy="439362"/>
                </a:xfrm>
                <a:prstGeom prst="arc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cxnSp>
              <p:nvCxnSpPr>
                <p:cNvPr id="100" name="직선 연결선 99">
                  <a:extLst>
                    <a:ext uri="{FF2B5EF4-FFF2-40B4-BE49-F238E27FC236}">
                      <a16:creationId xmlns:a16="http://schemas.microsoft.com/office/drawing/2014/main" id="{3170C451-1B17-4D7A-93FA-3979DA7698BC}"/>
                    </a:ext>
                  </a:extLst>
                </p:cNvPr>
                <p:cNvCxnSpPr>
                  <a:cxnSpLocks/>
                  <a:stCxn id="99" idx="0"/>
                </p:cNvCxnSpPr>
                <p:nvPr/>
              </p:nvCxnSpPr>
              <p:spPr>
                <a:xfrm flipH="1">
                  <a:off x="10662779" y="145846"/>
                  <a:ext cx="1098045" cy="0"/>
                </a:xfrm>
                <a:prstGeom prst="line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직선 연결선 100">
                  <a:extLst>
                    <a:ext uri="{FF2B5EF4-FFF2-40B4-BE49-F238E27FC236}">
                      <a16:creationId xmlns:a16="http://schemas.microsoft.com/office/drawing/2014/main" id="{98645FB9-58B9-41BF-9923-68CC1B5CD6D9}"/>
                    </a:ext>
                  </a:extLst>
                </p:cNvPr>
                <p:cNvCxnSpPr>
                  <a:cxnSpLocks/>
                  <a:endCxn id="99" idx="2"/>
                </p:cNvCxnSpPr>
                <p:nvPr/>
              </p:nvCxnSpPr>
              <p:spPr>
                <a:xfrm flipV="1">
                  <a:off x="11980506" y="365527"/>
                  <a:ext cx="0" cy="616610"/>
                </a:xfrm>
                <a:prstGeom prst="line">
                  <a:avLst/>
                </a:prstGeom>
                <a:ln w="1905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6576BC78-217C-4736-AFFD-B6E904BE85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2203" y="1105079"/>
              <a:ext cx="0" cy="4020061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차트 3">
            <a:extLst>
              <a:ext uri="{FF2B5EF4-FFF2-40B4-BE49-F238E27FC236}">
                <a16:creationId xmlns:a16="http://schemas.microsoft.com/office/drawing/2014/main" id="{BB9AB4EB-B3EA-D897-360B-72154F9AFD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185973"/>
              </p:ext>
            </p:extLst>
          </p:nvPr>
        </p:nvGraphicFramePr>
        <p:xfrm>
          <a:off x="1264068" y="1244224"/>
          <a:ext cx="10111337" cy="49366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5762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DD21BFB-6D0C-29AF-B348-87849CFDDEAA}"/>
              </a:ext>
            </a:extLst>
          </p:cNvPr>
          <p:cNvGrpSpPr/>
          <p:nvPr/>
        </p:nvGrpSpPr>
        <p:grpSpPr>
          <a:xfrm>
            <a:off x="3048790" y="2413065"/>
            <a:ext cx="6094420" cy="2031869"/>
            <a:chOff x="3282311" y="2177461"/>
            <a:chExt cx="6094420" cy="2031869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FFDF29D4-3909-43F6-A463-A4988C3439A2}"/>
                </a:ext>
              </a:extLst>
            </p:cNvPr>
            <p:cNvGrpSpPr/>
            <p:nvPr/>
          </p:nvGrpSpPr>
          <p:grpSpPr>
            <a:xfrm>
              <a:off x="7801078" y="2454339"/>
              <a:ext cx="1575653" cy="1754991"/>
              <a:chOff x="3997004" y="2399826"/>
              <a:chExt cx="1193860" cy="1135031"/>
            </a:xfrm>
          </p:grpSpPr>
          <p:sp>
            <p:nvSpPr>
              <p:cNvPr id="25" name="원호 24">
                <a:extLst>
                  <a:ext uri="{FF2B5EF4-FFF2-40B4-BE49-F238E27FC236}">
                    <a16:creationId xmlns:a16="http://schemas.microsoft.com/office/drawing/2014/main" id="{BB04C592-B5C6-460E-A799-5B709DEA10A5}"/>
                  </a:ext>
                </a:extLst>
              </p:cNvPr>
              <p:cNvSpPr/>
              <p:nvPr/>
            </p:nvSpPr>
            <p:spPr>
              <a:xfrm>
                <a:off x="4772935" y="2458455"/>
                <a:ext cx="358140" cy="358140"/>
              </a:xfrm>
              <a:prstGeom prst="arc">
                <a:avLst/>
              </a:prstGeom>
              <a:ln w="2540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BF71A5D1-9A3F-43AF-B511-88E218075F47}"/>
                  </a:ext>
                </a:extLst>
              </p:cNvPr>
              <p:cNvGrpSpPr/>
              <p:nvPr/>
            </p:nvGrpSpPr>
            <p:grpSpPr>
              <a:xfrm>
                <a:off x="3997004" y="2399826"/>
                <a:ext cx="1193860" cy="1135031"/>
                <a:chOff x="10662779" y="145846"/>
                <a:chExt cx="1317727" cy="1252793"/>
              </a:xfrm>
            </p:grpSpPr>
            <p:sp>
              <p:nvSpPr>
                <p:cNvPr id="27" name="원호 26">
                  <a:extLst>
                    <a:ext uri="{FF2B5EF4-FFF2-40B4-BE49-F238E27FC236}">
                      <a16:creationId xmlns:a16="http://schemas.microsoft.com/office/drawing/2014/main" id="{4808228D-F3C2-4F4F-9223-F18183E8FE09}"/>
                    </a:ext>
                  </a:extLst>
                </p:cNvPr>
                <p:cNvSpPr/>
                <p:nvPr/>
              </p:nvSpPr>
              <p:spPr>
                <a:xfrm>
                  <a:off x="11541143" y="145846"/>
                  <a:ext cx="439363" cy="439362"/>
                </a:xfrm>
                <a:prstGeom prst="arc">
                  <a:avLst/>
                </a:prstGeom>
                <a:ln w="2540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0155D082-69F0-465B-8BC7-00C5F94A0DB5}"/>
                    </a:ext>
                  </a:extLst>
                </p:cNvPr>
                <p:cNvCxnSpPr>
                  <a:cxnSpLocks/>
                  <a:stCxn id="27" idx="0"/>
                </p:cNvCxnSpPr>
                <p:nvPr/>
              </p:nvCxnSpPr>
              <p:spPr>
                <a:xfrm flipH="1">
                  <a:off x="10662779" y="145846"/>
                  <a:ext cx="1098045" cy="0"/>
                </a:xfrm>
                <a:prstGeom prst="line">
                  <a:avLst/>
                </a:prstGeom>
                <a:ln w="2540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직선 연결선 28">
                  <a:extLst>
                    <a:ext uri="{FF2B5EF4-FFF2-40B4-BE49-F238E27FC236}">
                      <a16:creationId xmlns:a16="http://schemas.microsoft.com/office/drawing/2014/main" id="{159DCBA4-1596-4953-A830-D35560343E15}"/>
                    </a:ext>
                  </a:extLst>
                </p:cNvPr>
                <p:cNvCxnSpPr>
                  <a:cxnSpLocks/>
                  <a:endCxn id="27" idx="2"/>
                </p:cNvCxnSpPr>
                <p:nvPr/>
              </p:nvCxnSpPr>
              <p:spPr>
                <a:xfrm flipV="1">
                  <a:off x="11980506" y="365527"/>
                  <a:ext cx="0" cy="1033112"/>
                </a:xfrm>
                <a:prstGeom prst="line">
                  <a:avLst/>
                </a:prstGeom>
                <a:ln w="25400"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7A2EE8AE-E1FE-40CD-A8E5-4527AAE6F6AD}"/>
                </a:ext>
              </a:extLst>
            </p:cNvPr>
            <p:cNvSpPr/>
            <p:nvPr/>
          </p:nvSpPr>
          <p:spPr>
            <a:xfrm>
              <a:off x="3519962" y="2178741"/>
              <a:ext cx="4645010" cy="553756"/>
            </a:xfrm>
            <a:prstGeom prst="roundRect">
              <a:avLst>
                <a:gd name="adj" fmla="val 24359"/>
              </a:avLst>
            </a:prstGeom>
            <a:solidFill>
              <a:srgbClr val="127CEA"/>
            </a:solidFill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b="1" kern="0" dirty="0">
                  <a:solidFill>
                    <a:prstClr val="white"/>
                  </a:solidFill>
                </a:rPr>
                <a:t>산학 연계 프로젝트 </a:t>
              </a:r>
              <a:r>
                <a:rPr lang="en-US" altLang="ko-KR" b="1" kern="0" dirty="0">
                  <a:solidFill>
                    <a:prstClr val="white"/>
                  </a:solidFill>
                </a:rPr>
                <a:t>4</a:t>
              </a:r>
              <a:r>
                <a:rPr lang="ko-KR" altLang="en-US" b="1" kern="0" dirty="0">
                  <a:solidFill>
                    <a:prstClr val="white"/>
                  </a:solidFill>
                </a:rPr>
                <a:t>조 </a:t>
              </a:r>
              <a:r>
                <a:rPr lang="en-US" altLang="ko-KR" b="1" kern="0" dirty="0" err="1">
                  <a:solidFill>
                    <a:prstClr val="white"/>
                  </a:solidFill>
                </a:rPr>
                <a:t>HaPPPPy</a:t>
              </a:r>
              <a:endParaRPr lang="en-US" altLang="ko-KR" b="1" kern="0" dirty="0">
                <a:solidFill>
                  <a:prstClr val="white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2688544-4EB1-4D4D-B7A0-B620025C58AD}"/>
                </a:ext>
              </a:extLst>
            </p:cNvPr>
            <p:cNvSpPr txBox="1"/>
            <p:nvPr/>
          </p:nvSpPr>
          <p:spPr>
            <a:xfrm>
              <a:off x="3693313" y="3088166"/>
              <a:ext cx="5495730" cy="769441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latinLnBrk="0">
                <a:defRPr/>
              </a:pPr>
              <a:r>
                <a:rPr lang="ko-KR" altLang="en-US" sz="4400" b="1" kern="0" dirty="0">
                  <a:solidFill>
                    <a:srgbClr val="127CEA"/>
                  </a:solidFill>
                </a:rPr>
                <a:t>감사합니다</a:t>
              </a:r>
              <a:endParaRPr lang="en-US" altLang="ko-KR" sz="4400" b="1" kern="0" dirty="0">
                <a:solidFill>
                  <a:srgbClr val="127CEA"/>
                </a:solidFill>
              </a:endParaRPr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4A7E237E-4696-4C70-A80C-0C43821DEE1C}"/>
                </a:ext>
              </a:extLst>
            </p:cNvPr>
            <p:cNvGrpSpPr/>
            <p:nvPr/>
          </p:nvGrpSpPr>
          <p:grpSpPr>
            <a:xfrm>
              <a:off x="3282311" y="2177461"/>
              <a:ext cx="588621" cy="553758"/>
              <a:chOff x="1149672" y="1865890"/>
              <a:chExt cx="514036" cy="514036"/>
            </a:xfrm>
          </p:grpSpPr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82C175A2-B3E9-4998-B0F2-D31C2C680A0A}"/>
                  </a:ext>
                </a:extLst>
              </p:cNvPr>
              <p:cNvSpPr/>
              <p:nvPr/>
            </p:nvSpPr>
            <p:spPr>
              <a:xfrm>
                <a:off x="1149672" y="1865890"/>
                <a:ext cx="514036" cy="514036"/>
              </a:xfrm>
              <a:prstGeom prst="ellipse">
                <a:avLst/>
              </a:prstGeom>
              <a:solidFill>
                <a:srgbClr val="A5D5E9"/>
              </a:solidFill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7DA1F5BB-A338-41AF-8B2A-3302B9B99C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49075" y="1966217"/>
                <a:ext cx="313381" cy="31338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247634567"/>
      </p:ext>
    </p:extLst>
  </p:cSld>
  <p:clrMapOvr>
    <a:masterClrMapping/>
  </p:clrMapOvr>
</p:sld>
</file>

<file path=ppt/theme/theme1.xml><?xml version="1.0" encoding="utf-8"?>
<a:theme xmlns:a="http://schemas.openxmlformats.org/drawingml/2006/main" name="53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1142</TotalTime>
  <Words>160</Words>
  <Application>Microsoft Office PowerPoint</Application>
  <PresentationFormat>와이드스크린</PresentationFormat>
  <Paragraphs>40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Arial</vt:lpstr>
      <vt:lpstr>맑은 고딕</vt:lpstr>
      <vt:lpstr>53_Office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Taeyeon Kim</cp:lastModifiedBy>
  <cp:revision>9</cp:revision>
  <dcterms:created xsi:type="dcterms:W3CDTF">2022-02-20T14:27:04Z</dcterms:created>
  <dcterms:modified xsi:type="dcterms:W3CDTF">2023-07-27T09:51:32Z</dcterms:modified>
</cp:coreProperties>
</file>

<file path=docProps/thumbnail.jpeg>
</file>